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0"/>
  </p:notesMasterIdLst>
  <p:sldIdLst>
    <p:sldId id="257" r:id="rId2"/>
    <p:sldId id="469" r:id="rId3"/>
    <p:sldId id="526" r:id="rId4"/>
    <p:sldId id="510" r:id="rId5"/>
    <p:sldId id="511" r:id="rId6"/>
    <p:sldId id="512" r:id="rId7"/>
    <p:sldId id="513" r:id="rId8"/>
    <p:sldId id="514" r:id="rId9"/>
    <p:sldId id="515" r:id="rId10"/>
    <p:sldId id="516" r:id="rId11"/>
    <p:sldId id="517" r:id="rId12"/>
    <p:sldId id="518" r:id="rId13"/>
    <p:sldId id="519" r:id="rId14"/>
    <p:sldId id="520" r:id="rId15"/>
    <p:sldId id="521" r:id="rId16"/>
    <p:sldId id="522" r:id="rId17"/>
    <p:sldId id="523" r:id="rId18"/>
    <p:sldId id="524" r:id="rId19"/>
    <p:sldId id="525" r:id="rId20"/>
    <p:sldId id="496" r:id="rId21"/>
    <p:sldId id="468" r:id="rId22"/>
    <p:sldId id="527" r:id="rId23"/>
    <p:sldId id="534" r:id="rId24"/>
    <p:sldId id="535" r:id="rId25"/>
    <p:sldId id="536" r:id="rId26"/>
    <p:sldId id="533" r:id="rId27"/>
    <p:sldId id="498" r:id="rId28"/>
    <p:sldId id="537" r:id="rId29"/>
    <p:sldId id="531" r:id="rId30"/>
    <p:sldId id="532" r:id="rId31"/>
    <p:sldId id="538" r:id="rId32"/>
    <p:sldId id="528" r:id="rId33"/>
    <p:sldId id="529" r:id="rId34"/>
    <p:sldId id="465" r:id="rId35"/>
    <p:sldId id="495" r:id="rId36"/>
    <p:sldId id="539" r:id="rId37"/>
    <p:sldId id="464" r:id="rId38"/>
    <p:sldId id="472" r:id="rId39"/>
    <p:sldId id="470" r:id="rId40"/>
    <p:sldId id="475" r:id="rId41"/>
    <p:sldId id="474" r:id="rId42"/>
    <p:sldId id="476" r:id="rId43"/>
    <p:sldId id="477" r:id="rId44"/>
    <p:sldId id="479" r:id="rId45"/>
    <p:sldId id="480" r:id="rId46"/>
    <p:sldId id="482" r:id="rId47"/>
    <p:sldId id="483" r:id="rId48"/>
    <p:sldId id="484" r:id="rId49"/>
    <p:sldId id="485" r:id="rId50"/>
    <p:sldId id="488" r:id="rId51"/>
    <p:sldId id="489" r:id="rId52"/>
    <p:sldId id="492" r:id="rId53"/>
    <p:sldId id="541" r:id="rId54"/>
    <p:sldId id="504" r:id="rId55"/>
    <p:sldId id="506" r:id="rId56"/>
    <p:sldId id="508" r:id="rId57"/>
    <p:sldId id="497" r:id="rId58"/>
    <p:sldId id="540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00.png>
</file>

<file path=ppt/media/image101.png>
</file>

<file path=ppt/media/image1010.png>
</file>

<file path=ppt/media/image102.png>
</file>

<file path=ppt/media/image103.png>
</file>

<file path=ppt/media/image11.png>
</file>

<file path=ppt/media/image110.png>
</file>

<file path=ppt/media/image111.png>
</file>

<file path=ppt/media/image1111.png>
</file>

<file path=ppt/media/image112.png>
</file>

<file path=ppt/media/image12.png>
</file>

<file path=ppt/media/image13.png>
</file>

<file path=ppt/media/image136.png>
</file>

<file path=ppt/media/image14.png>
</file>

<file path=ppt/media/image140.png>
</file>

<file path=ppt/media/image15.png>
</file>

<file path=ppt/media/image16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.tiff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tiff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10.png>
</file>

<file path=ppt/media/image201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10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4.png>
</file>

<file path=ppt/media/image240.png>
</file>

<file path=ppt/media/image241.png>
</file>

<file path=ppt/media/image25.png>
</file>

<file path=ppt/media/image26.png>
</file>

<file path=ppt/media/image27.png>
</file>

<file path=ppt/media/image28.png>
</file>

<file path=ppt/media/image28.tiff>
</file>

<file path=ppt/media/image29.png>
</file>

<file path=ppt/media/image29.tiff>
</file>

<file path=ppt/media/image3.png>
</file>

<file path=ppt/media/image30.png>
</file>

<file path=ppt/media/image30.tiff>
</file>

<file path=ppt/media/image300.png>
</file>

<file path=ppt/media/image31.png>
</file>

<file path=ppt/media/image310.png>
</file>

<file path=ppt/media/image313.png>
</file>

<file path=ppt/media/image32.png>
</file>

<file path=ppt/media/image33.png>
</file>

<file path=ppt/media/image34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00.png>
</file>

<file path=ppt/media/image41.PNG>
</file>

<file path=ppt/media/image413.png>
</file>

<file path=ppt/media/image414.png>
</file>

<file path=ppt/media/image42.PNG>
</file>

<file path=ppt/media/image43.png>
</file>

<file path=ppt/media/image43.tiff>
</file>

<file path=ppt/media/image44.png>
</file>

<file path=ppt/media/image44.tiff>
</file>

<file path=ppt/media/image45.png>
</file>

<file path=ppt/media/image46.tiff>
</file>

<file path=ppt/media/image47.jpeg>
</file>

<file path=ppt/media/image48.tiff>
</file>

<file path=ppt/media/image5.png>
</file>

<file path=ppt/media/image50.png>
</file>

<file path=ppt/media/image51.png>
</file>

<file path=ppt/media/image513.png>
</file>

<file path=ppt/media/image52.png>
</file>

<file path=ppt/media/image6.png>
</file>

<file path=ppt/media/image60.png>
</file>

<file path=ppt/media/image600.png>
</file>

<file path=ppt/media/image61.png>
</file>

<file path=ppt/media/image612.png>
</file>

<file path=ppt/media/image613.png>
</file>

<file path=ppt/media/image62.png>
</file>

<file path=ppt/media/image7.png>
</file>

<file path=ppt/media/image70.png>
</file>

<file path=ppt/media/image71.png>
</file>

<file path=ppt/media/image712.png>
</file>

<file path=ppt/media/image713.png>
</file>

<file path=ppt/media/image714.png>
</file>

<file path=ppt/media/image72.png>
</file>

<file path=ppt/media/image73.png>
</file>

<file path=ppt/media/image8.png>
</file>

<file path=ppt/media/image80.png>
</file>

<file path=ppt/media/image81.png>
</file>

<file path=ppt/media/image812.png>
</file>

<file path=ppt/media/image813.png>
</file>

<file path=ppt/media/image82.png>
</file>

<file path=ppt/media/image9.png>
</file>

<file path=ppt/media/image90.png>
</file>

<file path=ppt/media/image900.png>
</file>

<file path=ppt/media/image91.png>
</file>

<file path=ppt/media/image911.png>
</file>

<file path=ppt/media/image91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DFD474-CFAF-C54D-9DC1-5CF31F95AB69}" type="datetimeFigureOut">
              <a:rPr lang="en-US" smtClean="0"/>
              <a:t>8/20/18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CBDFDF-23AA-B742-B777-BECC1D7A1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81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and welcome to this course on Deep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9887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 to your instance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37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7787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7308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pytorch</a:t>
            </a:r>
            <a:r>
              <a:rPr lang="en-US" dirty="0"/>
              <a:t> 0.4.0</a:t>
            </a:r>
          </a:p>
          <a:p>
            <a:r>
              <a:rPr lang="en-US" dirty="0"/>
              <a:t>install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104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sure everyone can connect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456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have to iterate many times to find the best parameters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040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5570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is for logistic regression</a:t>
            </a:r>
          </a:p>
          <a:p>
            <a:endParaRPr lang="en-US" dirty="0"/>
          </a:p>
          <a:p>
            <a:r>
              <a:rPr lang="en-US" dirty="0"/>
              <a:t>Lambda is the regularization parameter (trial and error)</a:t>
            </a:r>
          </a:p>
          <a:p>
            <a:endParaRPr lang="en-US" dirty="0"/>
          </a:p>
          <a:p>
            <a:r>
              <a:rPr lang="en-US" dirty="0"/>
              <a:t>Weight decay</a:t>
            </a:r>
          </a:p>
          <a:p>
            <a:endParaRPr lang="en-US" dirty="0"/>
          </a:p>
          <a:p>
            <a:r>
              <a:rPr lang="en-US" dirty="0"/>
              <a:t>Prevents the weights from getting to large</a:t>
            </a:r>
          </a:p>
          <a:p>
            <a:endParaRPr lang="en-US" dirty="0"/>
          </a:p>
          <a:p>
            <a:r>
              <a:rPr lang="en-US" dirty="0"/>
              <a:t>Helps prevent overfitting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2457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some probability p choose nodes to remove from the network (or freeze)</a:t>
            </a:r>
          </a:p>
          <a:p>
            <a:endParaRPr lang="en-US" dirty="0"/>
          </a:p>
          <a:p>
            <a:r>
              <a:rPr lang="en-US" dirty="0"/>
              <a:t>Training on a much smaller network, helps prevent overfitting</a:t>
            </a:r>
          </a:p>
          <a:p>
            <a:endParaRPr lang="en-US" dirty="0"/>
          </a:p>
          <a:p>
            <a:r>
              <a:rPr lang="en-US" dirty="0"/>
              <a:t>Can’t rely on any one feature, so have to spread out weights (shrinks weights similar to L2 regularization)</a:t>
            </a:r>
          </a:p>
          <a:p>
            <a:endParaRPr lang="en-US" dirty="0"/>
          </a:p>
          <a:p>
            <a:r>
              <a:rPr lang="en-US" dirty="0"/>
              <a:t>Implemented with “Inverted dropout”</a:t>
            </a:r>
          </a:p>
          <a:p>
            <a:endParaRPr lang="en-US" dirty="0"/>
          </a:p>
          <a:p>
            <a:r>
              <a:rPr lang="en-US" dirty="0"/>
              <a:t>No dropout at test time</a:t>
            </a:r>
          </a:p>
          <a:p>
            <a:endParaRPr lang="en-US" dirty="0"/>
          </a:p>
          <a:p>
            <a:r>
              <a:rPr lang="en-US" dirty="0"/>
              <a:t>Mostly used in Computer Vision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8909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Always a good idea to normalize the data, usually centered around zero</a:t>
            </a:r>
          </a:p>
          <a:p>
            <a:endParaRPr lang="en-US" dirty="0"/>
          </a:p>
          <a:p>
            <a:r>
              <a:rPr lang="en-US" dirty="0"/>
              <a:t>Use same normalization constants (mu and sigma) on your test 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55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Timebox this activity to 15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772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Speeds up training if data is normalized</a:t>
            </a:r>
          </a:p>
          <a:p>
            <a:endParaRPr lang="en-US" dirty="0"/>
          </a:p>
          <a:p>
            <a:r>
              <a:rPr lang="en-US" dirty="0"/>
              <a:t>If data is unnormalized we can take steps in the wrong direction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32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938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the point that the final layer is a sigmoid rather than a </a:t>
            </a:r>
            <a:r>
              <a:rPr lang="en-US" dirty="0" err="1"/>
              <a:t>softmax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8896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650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Classic architecture from the late 90’s and was developed to recognize handwritten digits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60k parameters</a:t>
            </a:r>
          </a:p>
          <a:p>
            <a:endParaRPr lang="en-US" dirty="0"/>
          </a:p>
          <a:p>
            <a:r>
              <a:rPr lang="en-US" dirty="0" err="1"/>
              <a:t>Avg</a:t>
            </a:r>
            <a:r>
              <a:rPr lang="en-US" dirty="0"/>
              <a:t> pooling instead of max pooling</a:t>
            </a:r>
          </a:p>
          <a:p>
            <a:endParaRPr lang="en-US" dirty="0"/>
          </a:p>
          <a:p>
            <a:r>
              <a:rPr lang="en-US" dirty="0"/>
              <a:t>Sigmoid/tanh instead of </a:t>
            </a:r>
            <a:r>
              <a:rPr lang="en-US" dirty="0" err="1"/>
              <a:t>ReLU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0372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 to </a:t>
            </a:r>
            <a:r>
              <a:rPr lang="en-US" dirty="0" err="1"/>
              <a:t>LeNet</a:t>
            </a:r>
            <a:r>
              <a:rPr lang="en-US" dirty="0"/>
              <a:t> but a lot bigger (60M parameters)</a:t>
            </a:r>
          </a:p>
          <a:p>
            <a:endParaRPr lang="en-US" dirty="0"/>
          </a:p>
          <a:p>
            <a:r>
              <a:rPr lang="en-US" dirty="0" err="1"/>
              <a:t>ReLU</a:t>
            </a:r>
            <a:endParaRPr lang="en-US" dirty="0"/>
          </a:p>
          <a:p>
            <a:endParaRPr lang="en-US" dirty="0"/>
          </a:p>
          <a:p>
            <a:r>
              <a:rPr lang="en-US" dirty="0"/>
              <a:t>Multiple GPUs</a:t>
            </a:r>
          </a:p>
          <a:p>
            <a:endParaRPr lang="en-US" dirty="0"/>
          </a:p>
          <a:p>
            <a:r>
              <a:rPr lang="en-US" dirty="0"/>
              <a:t>Game changer, convinced people that Deep Learning was a viable technique for Computer Vision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22891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set of hyperparameters </a:t>
            </a:r>
          </a:p>
          <a:p>
            <a:endParaRPr lang="en-US" dirty="0"/>
          </a:p>
          <a:p>
            <a:r>
              <a:rPr lang="en-US" dirty="0"/>
              <a:t>CONV = 3x3 filter, s=1, same padding</a:t>
            </a:r>
          </a:p>
          <a:p>
            <a:r>
              <a:rPr lang="en-US" dirty="0"/>
              <a:t>Max pool = 2x2, s=2</a:t>
            </a:r>
          </a:p>
          <a:p>
            <a:endParaRPr lang="en-US" dirty="0"/>
          </a:p>
          <a:p>
            <a:r>
              <a:rPr lang="en-US" dirty="0"/>
              <a:t>Simplified the architecture</a:t>
            </a:r>
          </a:p>
          <a:p>
            <a:endParaRPr lang="en-US" dirty="0"/>
          </a:p>
          <a:p>
            <a:r>
              <a:rPr lang="en-US" dirty="0"/>
              <a:t>x2 means to do the conv operation twice</a:t>
            </a:r>
          </a:p>
          <a:p>
            <a:endParaRPr lang="en-US" dirty="0"/>
          </a:p>
          <a:p>
            <a:r>
              <a:rPr lang="en-US" dirty="0"/>
              <a:t>x3 means to do the conv operation three times</a:t>
            </a:r>
          </a:p>
          <a:p>
            <a:endParaRPr lang="en-US" dirty="0"/>
          </a:p>
          <a:p>
            <a:r>
              <a:rPr lang="en-US" dirty="0"/>
              <a:t>16 layers that has weights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138M parameters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742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residual networks work?</a:t>
            </a:r>
          </a:p>
          <a:p>
            <a:endParaRPr lang="en-US" dirty="0"/>
          </a:p>
          <a:p>
            <a:r>
              <a:rPr lang="en-US" dirty="0"/>
              <a:t>Skip connection can simply learn an identity mapping to it doesn’t hurt performance and often improves it</a:t>
            </a:r>
          </a:p>
          <a:p>
            <a:endParaRPr lang="en-US" dirty="0"/>
          </a:p>
          <a:p>
            <a:r>
              <a:rPr lang="en-US" dirty="0"/>
              <a:t>When the dimension increases (color coded) the dotted line highlights the need to perform some type of operation to match up the dimensions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6599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1x1 2-d filter convolved over a 2-d input volume isn’t all that interesting</a:t>
            </a:r>
          </a:p>
          <a:p>
            <a:endParaRPr lang="en-US" dirty="0"/>
          </a:p>
          <a:p>
            <a:r>
              <a:rPr lang="en-US" dirty="0"/>
              <a:t>But a 1x1x # number of channels convolved of a 3-d input volume can reduce that number of channels</a:t>
            </a:r>
          </a:p>
          <a:p>
            <a:endParaRPr lang="en-US" dirty="0"/>
          </a:p>
          <a:p>
            <a:r>
              <a:rPr lang="en-US" dirty="0"/>
              <a:t>Where max pooling reduces the height and width (and leaves the channels unchanged)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845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way to shrink the number of channels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11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 ”Launch Instance”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610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having to choose a specific size of filter, just use many different sizes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4543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 problems with this exact implementation, the computation cost would be to high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1927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Inception network sometimes called </a:t>
            </a:r>
            <a:r>
              <a:rPr lang="en-US" dirty="0" err="1"/>
              <a:t>GoogLeNet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0103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7778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already understand image classification, ”is there a car in the image” or “is there a cat in the image”, etc.</a:t>
            </a:r>
          </a:p>
          <a:p>
            <a:endParaRPr lang="en-US" dirty="0"/>
          </a:p>
          <a:p>
            <a:r>
              <a:rPr lang="en-US" dirty="0"/>
              <a:t>Now we might want to know not only if a certain class exists within the image, but also where in the image it is located and draw a bounding box around it</a:t>
            </a:r>
          </a:p>
          <a:p>
            <a:endParaRPr lang="en-US" dirty="0"/>
          </a:p>
          <a:p>
            <a:r>
              <a:rPr lang="en-US" dirty="0"/>
              <a:t>We would call this classification with localization</a:t>
            </a:r>
          </a:p>
          <a:p>
            <a:endParaRPr lang="en-US" dirty="0"/>
          </a:p>
          <a:p>
            <a:r>
              <a:rPr lang="en-US" dirty="0"/>
              <a:t>In the more general case we might have the need to detect multiple objects from different classes and draw bounding boxes for each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90053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65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Select the Deep Learning AMI (Ubuntu)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3734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Select p3.3xlarge and click Review and Launch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944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and click Launch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6552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sure to download your .</a:t>
            </a:r>
            <a:r>
              <a:rPr lang="en-US" dirty="0" err="1"/>
              <a:t>pem</a:t>
            </a:r>
            <a:r>
              <a:rPr lang="en-US" dirty="0"/>
              <a:t> file and launch instance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81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now see you instance running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5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the permissions on the .</a:t>
            </a:r>
            <a:r>
              <a:rPr lang="en-US" dirty="0" err="1"/>
              <a:t>pem</a:t>
            </a:r>
            <a:r>
              <a:rPr lang="en-US" dirty="0"/>
              <a:t>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BE325-9023-D94F-BE7C-73C73896A80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72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5929-9E25-FF47-B117-52EC7CEF68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B4E68C-6279-F344-B5AE-2D2CB1862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F2519-42BE-BE4B-A15F-5D05D1598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0B95E-BD85-9E47-9C4D-3F1240274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BF2838-6DDE-0845-A722-4F7D32EA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439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28BDF-9129-7F42-9B50-D923DC247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812DCC-1D6B-1C48-BEA4-FDEFBA08EF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49100-E784-A440-AF05-AF3C480BF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189BF-5566-9842-A5CE-D0D340AFA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9A8CB-2F17-7349-8416-5CA97D06E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705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BAEFE-9DCD-F649-8913-DB9DE83BB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B15B3B-98D9-554C-A22C-BB0927D89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A918F-A71D-0D49-A89C-B3A7D3097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976A8-786B-704F-974A-BDC9F7918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42087-EBAB-B74A-B791-1129C9FE6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77DDA-427B-984E-8F11-9695537AB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91D9C-322E-1B4E-A5B9-09A55303A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96837-9657-AD40-8C58-5C5A545F5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51AD0-9B50-1C48-ABB8-2DF4B957D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27FD3D-B53C-F147-8E46-52FD028B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76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C8688-77F2-E940-B040-8E218FCCB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F0ED46-73EB-6948-8495-832A915E9B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D994C-6A9F-594F-8FBC-FC3A38638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18439-670A-9940-83EA-415F09F57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E6443-9360-8147-8E7A-1B664E29C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64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19AE6-B4BA-3240-8BB9-A0F1C2BB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F7028-0757-3D46-94E3-A493ED3B5B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A711CA-2C54-5341-8EE4-DCB17A2E7A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404E16-A40B-1944-9CCF-4711B662F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8D1D7-B289-3344-93E5-71193310D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C486C-9E3E-524F-BAB7-F8A386FA3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767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CA6F3-2B89-0343-AC02-1B1CCB028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128A9E-F639-C043-AEB1-2FB23FE96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C76176-C535-654A-8D60-0E3F5E1B71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75918B-27E3-B740-873F-27F6DFE4C0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729208-FA9D-BD4C-A2F1-346E7FD077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6181D0-666A-F940-90EA-2B494EC1B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9B4217-22F4-6145-8505-A338AFD57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38E49B-55BD-2B43-A578-7F9CA1DA3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817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9247D-4CCF-A44D-B876-F519872A5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318D4E-2E9F-BD41-AAE0-4B16F7F0E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210107-D342-884F-A7C4-D8C26D097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710EFB-2F53-A244-A8FF-9CDFA484A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787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4E7249-61B9-3A44-A29F-46B28E34E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C1A81E-5E2C-1743-BF74-81B9ABB51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38B45E-1DF8-A84C-9DE9-DE744F8B6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81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FDC4A-9C62-4D4C-801F-2C21C59A4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FE5CD-CE71-2943-8F31-B13F33105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5D986-405E-9B4F-A08A-20CF1F6E57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F76F06-9932-7846-8AFE-0A9A2B60E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8C9FEF-A2FC-EE4E-9748-C2935D9A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4C8B1-034C-5F4B-9D4C-99559EFC9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671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A4654-0D94-924C-864F-88566789B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24F6DD-D9C4-2C4C-8A6C-85E35EC721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7DB1DA-DAB5-8F44-A64D-DB61F43E78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4D5140-EE35-4349-AAEB-DD346F068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7EC613-8386-7D42-BAD7-5FB60CFD2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1A06E-3BC2-1745-8950-5BF57557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610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2406D7-DFAA-3A4A-A54A-2BB7E85B4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8C27F-CC77-A94B-A621-9ABAB82B2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082D7-ED82-CA4C-96F6-6ACC7DCE95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9CAA8-FF57-F84A-A297-201090D459B2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667A4-6718-AA45-9238-D5424D99F6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F0388-F301-E340-968C-FE74F0411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D8B18-49F7-9648-958D-5B9C20815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273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stebanGuillen/DeepLearningClas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aws.amazon.com/quickstarts/latest/vmlaunch/step-2-connect-to-instance.html#sshclien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tty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227.png"/><Relationship Id="rId7" Type="http://schemas.openxmlformats.org/officeDocument/2006/relationships/image" Target="../media/image61.png"/><Relationship Id="rId12" Type="http://schemas.openxmlformats.org/officeDocument/2006/relationships/image" Target="../media/image1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11" Type="http://schemas.openxmlformats.org/officeDocument/2006/relationships/image" Target="../media/image101.png"/><Relationship Id="rId5" Type="http://schemas.openxmlformats.org/officeDocument/2006/relationships/image" Target="../media/image43.png"/><Relationship Id="rId10" Type="http://schemas.openxmlformats.org/officeDocument/2006/relationships/image" Target="../media/image90.png"/><Relationship Id="rId4" Type="http://schemas.openxmlformats.org/officeDocument/2006/relationships/image" Target="../media/image34.png"/><Relationship Id="rId9" Type="http://schemas.openxmlformats.org/officeDocument/2006/relationships/image" Target="../media/image8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30.tiff"/><Relationship Id="rId3" Type="http://schemas.openxmlformats.org/officeDocument/2006/relationships/image" Target="../media/image24.png"/><Relationship Id="rId7" Type="http://schemas.openxmlformats.org/officeDocument/2006/relationships/image" Target="../media/image28.tiff"/><Relationship Id="rId12" Type="http://schemas.openxmlformats.org/officeDocument/2006/relationships/image" Target="../media/image1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102.png"/><Relationship Id="rId5" Type="http://schemas.openxmlformats.org/officeDocument/2006/relationships/image" Target="../media/image26.png"/><Relationship Id="rId10" Type="http://schemas.openxmlformats.org/officeDocument/2006/relationships/image" Target="../media/image29.tiff"/><Relationship Id="rId4" Type="http://schemas.openxmlformats.org/officeDocument/2006/relationships/image" Target="../media/image25.png"/><Relationship Id="rId9" Type="http://schemas.openxmlformats.org/officeDocument/2006/relationships/image" Target="../media/image8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dlami/latest/devguide/setup-jupyter-configure-client-windows.html" TargetMode="External"/><Relationship Id="rId2" Type="http://schemas.openxmlformats.org/officeDocument/2006/relationships/hyperlink" Target="https://docs.aws.amazon.com/AWSEC2/latest/UserGuide/putty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aws.amazon.com/dlami/latest/devguide/setup-jupyter-login.html" TargetMode="Externa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13" Type="http://schemas.openxmlformats.org/officeDocument/2006/relationships/image" Target="../media/image2011.png"/><Relationship Id="rId3" Type="http://schemas.openxmlformats.org/officeDocument/2006/relationships/image" Target="../media/image31.png"/><Relationship Id="rId7" Type="http://schemas.openxmlformats.org/officeDocument/2006/relationships/image" Target="../media/image100.png"/><Relationship Id="rId12" Type="http://schemas.openxmlformats.org/officeDocument/2006/relationships/image" Target="../media/image194.png"/><Relationship Id="rId17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11" Type="http://schemas.openxmlformats.org/officeDocument/2006/relationships/image" Target="../media/image33.png"/><Relationship Id="rId5" Type="http://schemas.openxmlformats.org/officeDocument/2006/relationships/image" Target="../media/image60.png"/><Relationship Id="rId15" Type="http://schemas.openxmlformats.org/officeDocument/2006/relationships/image" Target="../media/image28.png"/><Relationship Id="rId10" Type="http://schemas.openxmlformats.org/officeDocument/2006/relationships/image" Target="../media/image32.png"/><Relationship Id="rId4" Type="http://schemas.openxmlformats.org/officeDocument/2006/relationships/image" Target="../media/image17.png"/><Relationship Id="rId9" Type="http://schemas.openxmlformats.org/officeDocument/2006/relationships/image" Target="../media/image140.png"/><Relationship Id="rId14" Type="http://schemas.openxmlformats.org/officeDocument/2006/relationships/image" Target="../media/image2110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3" Type="http://schemas.openxmlformats.org/officeDocument/2006/relationships/image" Target="../media/image310.png"/><Relationship Id="rId7" Type="http://schemas.openxmlformats.org/officeDocument/2006/relationships/image" Target="../media/image73.png"/><Relationship Id="rId2" Type="http://schemas.openxmlformats.org/officeDocument/2006/relationships/image" Target="../media/image2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51.png"/><Relationship Id="rId10" Type="http://schemas.openxmlformats.org/officeDocument/2006/relationships/image" Target="../media/image103.png"/><Relationship Id="rId4" Type="http://schemas.openxmlformats.org/officeDocument/2006/relationships/image" Target="../media/image44.png"/><Relationship Id="rId9" Type="http://schemas.openxmlformats.org/officeDocument/2006/relationships/image" Target="../media/image9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9.png"/><Relationship Id="rId3" Type="http://schemas.openxmlformats.org/officeDocument/2006/relationships/image" Target="../media/image164.png"/><Relationship Id="rId7" Type="http://schemas.openxmlformats.org/officeDocument/2006/relationships/image" Target="../media/image168.png"/><Relationship Id="rId12" Type="http://schemas.openxmlformats.org/officeDocument/2006/relationships/image" Target="../media/image17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7.png"/><Relationship Id="rId11" Type="http://schemas.openxmlformats.org/officeDocument/2006/relationships/image" Target="../media/image172.png"/><Relationship Id="rId5" Type="http://schemas.openxmlformats.org/officeDocument/2006/relationships/image" Target="../media/image166.png"/><Relationship Id="rId10" Type="http://schemas.openxmlformats.org/officeDocument/2006/relationships/image" Target="../media/image171.png"/><Relationship Id="rId4" Type="http://schemas.openxmlformats.org/officeDocument/2006/relationships/image" Target="../media/image165.png"/><Relationship Id="rId9" Type="http://schemas.openxmlformats.org/officeDocument/2006/relationships/image" Target="../media/image170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9.png"/><Relationship Id="rId13" Type="http://schemas.openxmlformats.org/officeDocument/2006/relationships/image" Target="../media/image184.png"/><Relationship Id="rId18" Type="http://schemas.openxmlformats.org/officeDocument/2006/relationships/image" Target="../media/image189.png"/><Relationship Id="rId3" Type="http://schemas.openxmlformats.org/officeDocument/2006/relationships/image" Target="../media/image174.png"/><Relationship Id="rId21" Type="http://schemas.openxmlformats.org/officeDocument/2006/relationships/image" Target="../media/image192.png"/><Relationship Id="rId7" Type="http://schemas.openxmlformats.org/officeDocument/2006/relationships/image" Target="../media/image178.png"/><Relationship Id="rId12" Type="http://schemas.openxmlformats.org/officeDocument/2006/relationships/image" Target="../media/image183.png"/><Relationship Id="rId17" Type="http://schemas.openxmlformats.org/officeDocument/2006/relationships/image" Target="../media/image188.png"/><Relationship Id="rId2" Type="http://schemas.openxmlformats.org/officeDocument/2006/relationships/notesSlide" Target="../notesSlides/notesSlide25.xml"/><Relationship Id="rId16" Type="http://schemas.openxmlformats.org/officeDocument/2006/relationships/image" Target="../media/image187.png"/><Relationship Id="rId20" Type="http://schemas.openxmlformats.org/officeDocument/2006/relationships/image" Target="../media/image19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7.png"/><Relationship Id="rId11" Type="http://schemas.openxmlformats.org/officeDocument/2006/relationships/image" Target="../media/image182.png"/><Relationship Id="rId5" Type="http://schemas.openxmlformats.org/officeDocument/2006/relationships/image" Target="../media/image176.png"/><Relationship Id="rId15" Type="http://schemas.openxmlformats.org/officeDocument/2006/relationships/image" Target="../media/image186.png"/><Relationship Id="rId10" Type="http://schemas.openxmlformats.org/officeDocument/2006/relationships/image" Target="../media/image181.png"/><Relationship Id="rId19" Type="http://schemas.openxmlformats.org/officeDocument/2006/relationships/image" Target="../media/image190.png"/><Relationship Id="rId4" Type="http://schemas.openxmlformats.org/officeDocument/2006/relationships/image" Target="../media/image175.png"/><Relationship Id="rId9" Type="http://schemas.openxmlformats.org/officeDocument/2006/relationships/image" Target="../media/image180.png"/><Relationship Id="rId14" Type="http://schemas.openxmlformats.org/officeDocument/2006/relationships/image" Target="../media/image185.png"/><Relationship Id="rId22" Type="http://schemas.openxmlformats.org/officeDocument/2006/relationships/image" Target="../media/image19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0.png"/><Relationship Id="rId13" Type="http://schemas.openxmlformats.org/officeDocument/2006/relationships/image" Target="../media/image205.png"/><Relationship Id="rId18" Type="http://schemas.openxmlformats.org/officeDocument/2006/relationships/image" Target="../media/image210.png"/><Relationship Id="rId3" Type="http://schemas.openxmlformats.org/officeDocument/2006/relationships/image" Target="../media/image195.png"/><Relationship Id="rId7" Type="http://schemas.openxmlformats.org/officeDocument/2006/relationships/image" Target="../media/image199.png"/><Relationship Id="rId12" Type="http://schemas.openxmlformats.org/officeDocument/2006/relationships/image" Target="../media/image204.png"/><Relationship Id="rId17" Type="http://schemas.openxmlformats.org/officeDocument/2006/relationships/image" Target="../media/image209.png"/><Relationship Id="rId2" Type="http://schemas.openxmlformats.org/officeDocument/2006/relationships/notesSlide" Target="../notesSlides/notesSlide26.xml"/><Relationship Id="rId16" Type="http://schemas.openxmlformats.org/officeDocument/2006/relationships/image" Target="../media/image208.png"/><Relationship Id="rId20" Type="http://schemas.openxmlformats.org/officeDocument/2006/relationships/image" Target="../media/image2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8.png"/><Relationship Id="rId11" Type="http://schemas.openxmlformats.org/officeDocument/2006/relationships/image" Target="../media/image203.png"/><Relationship Id="rId5" Type="http://schemas.openxmlformats.org/officeDocument/2006/relationships/image" Target="../media/image197.png"/><Relationship Id="rId15" Type="http://schemas.openxmlformats.org/officeDocument/2006/relationships/image" Target="../media/image207.png"/><Relationship Id="rId10" Type="http://schemas.openxmlformats.org/officeDocument/2006/relationships/image" Target="../media/image202.png"/><Relationship Id="rId19" Type="http://schemas.openxmlformats.org/officeDocument/2006/relationships/image" Target="../media/image211.png"/><Relationship Id="rId4" Type="http://schemas.openxmlformats.org/officeDocument/2006/relationships/image" Target="../media/image196.png"/><Relationship Id="rId9" Type="http://schemas.openxmlformats.org/officeDocument/2006/relationships/image" Target="../media/image201.png"/><Relationship Id="rId14" Type="http://schemas.openxmlformats.org/officeDocument/2006/relationships/image" Target="../media/image206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9.png"/><Relationship Id="rId13" Type="http://schemas.openxmlformats.org/officeDocument/2006/relationships/image" Target="../media/image224.png"/><Relationship Id="rId3" Type="http://schemas.openxmlformats.org/officeDocument/2006/relationships/image" Target="../media/image214.png"/><Relationship Id="rId7" Type="http://schemas.openxmlformats.org/officeDocument/2006/relationships/image" Target="../media/image218.png"/><Relationship Id="rId12" Type="http://schemas.openxmlformats.org/officeDocument/2006/relationships/image" Target="../media/image223.png"/><Relationship Id="rId2" Type="http://schemas.openxmlformats.org/officeDocument/2006/relationships/image" Target="../media/image2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7.png"/><Relationship Id="rId11" Type="http://schemas.openxmlformats.org/officeDocument/2006/relationships/image" Target="../media/image222.png"/><Relationship Id="rId5" Type="http://schemas.openxmlformats.org/officeDocument/2006/relationships/image" Target="../media/image216.png"/><Relationship Id="rId15" Type="http://schemas.openxmlformats.org/officeDocument/2006/relationships/image" Target="../media/image226.png"/><Relationship Id="rId10" Type="http://schemas.openxmlformats.org/officeDocument/2006/relationships/image" Target="../media/image221.png"/><Relationship Id="rId4" Type="http://schemas.openxmlformats.org/officeDocument/2006/relationships/image" Target="../media/image215.png"/><Relationship Id="rId9" Type="http://schemas.openxmlformats.org/officeDocument/2006/relationships/image" Target="../media/image220.png"/><Relationship Id="rId14" Type="http://schemas.openxmlformats.org/officeDocument/2006/relationships/image" Target="../media/image22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0.png"/><Relationship Id="rId2" Type="http://schemas.openxmlformats.org/officeDocument/2006/relationships/image" Target="../media/image90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2.png"/><Relationship Id="rId3" Type="http://schemas.openxmlformats.org/officeDocument/2006/relationships/image" Target="../media/image38.png"/><Relationship Id="rId7" Type="http://schemas.openxmlformats.org/officeDocument/2006/relationships/image" Target="../media/image51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3.png"/><Relationship Id="rId11" Type="http://schemas.openxmlformats.org/officeDocument/2006/relationships/image" Target="../media/image911.png"/><Relationship Id="rId5" Type="http://schemas.openxmlformats.org/officeDocument/2006/relationships/image" Target="../media/image300.png"/><Relationship Id="rId10" Type="http://schemas.openxmlformats.org/officeDocument/2006/relationships/image" Target="../media/image812.png"/><Relationship Id="rId4" Type="http://schemas.openxmlformats.org/officeDocument/2006/relationships/image" Target="../media/image2010.png"/><Relationship Id="rId9" Type="http://schemas.openxmlformats.org/officeDocument/2006/relationships/image" Target="../media/image71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0.png"/><Relationship Id="rId5" Type="http://schemas.openxmlformats.org/officeDocument/2006/relationships/image" Target="../media/image229.png"/><Relationship Id="rId4" Type="http://schemas.openxmlformats.org/officeDocument/2006/relationships/image" Target="../media/image22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3.png"/><Relationship Id="rId5" Type="http://schemas.openxmlformats.org/officeDocument/2006/relationships/image" Target="../media/image232.png"/><Relationship Id="rId4" Type="http://schemas.openxmlformats.org/officeDocument/2006/relationships/image" Target="../media/image23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3.png"/><Relationship Id="rId4" Type="http://schemas.openxmlformats.org/officeDocument/2006/relationships/image" Target="../media/image23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2.png"/><Relationship Id="rId7" Type="http://schemas.openxmlformats.org/officeDocument/2006/relationships/image" Target="../media/image136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6.png"/><Relationship Id="rId5" Type="http://schemas.openxmlformats.org/officeDocument/2006/relationships/image" Target="../media/image1111.png"/><Relationship Id="rId4" Type="http://schemas.openxmlformats.org/officeDocument/2006/relationships/image" Target="../media/image23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3.png"/><Relationship Id="rId3" Type="http://schemas.openxmlformats.org/officeDocument/2006/relationships/image" Target="../media/image313.png"/><Relationship Id="rId7" Type="http://schemas.openxmlformats.org/officeDocument/2006/relationships/image" Target="../media/image714.png"/><Relationship Id="rId2" Type="http://schemas.openxmlformats.org/officeDocument/2006/relationships/image" Target="../media/image2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3.png"/><Relationship Id="rId5" Type="http://schemas.openxmlformats.org/officeDocument/2006/relationships/image" Target="../media/image237.png"/><Relationship Id="rId4" Type="http://schemas.openxmlformats.org/officeDocument/2006/relationships/image" Target="../media/image414.png"/><Relationship Id="rId9" Type="http://schemas.openxmlformats.org/officeDocument/2006/relationships/image" Target="../media/image41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tiff"/><Relationship Id="rId4" Type="http://schemas.openxmlformats.org/officeDocument/2006/relationships/image" Target="../media/image43.tif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if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0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tif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tiff"/><Relationship Id="rId4" Type="http://schemas.openxmlformats.org/officeDocument/2006/relationships/image" Target="../media/image48.tif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F78B-38DE-6E40-A7DB-58F50F6E3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Deep Learning</a:t>
            </a:r>
            <a:br>
              <a:rPr lang="en-US" dirty="0"/>
            </a:br>
            <a:r>
              <a:rPr lang="en-US" sz="3200" dirty="0"/>
              <a:t>for the Absolute Beginner</a:t>
            </a:r>
            <a:br>
              <a:rPr lang="en-US" sz="3200" dirty="0"/>
            </a:br>
            <a:r>
              <a:rPr lang="en-US" sz="3200" dirty="0"/>
              <a:t>Lecture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C2CCB9-3890-8A48-BC9B-15B14E4F21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Esteban (EJ) Guillen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2000" dirty="0">
                <a:hlinkClick r:id="rId3"/>
              </a:rPr>
              <a:t>https://github.com/EstebanGuillen/DeepLearningClass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23307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7B302-5458-744A-B186-E9DDED0FB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the permission on the .</a:t>
            </a:r>
            <a:r>
              <a:rPr lang="en-US" dirty="0" err="1"/>
              <a:t>pem</a:t>
            </a:r>
            <a:r>
              <a:rPr lang="en-US" dirty="0"/>
              <a:t>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1FDA00-6400-714D-9FD3-43E9D5169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49550" y="3194844"/>
            <a:ext cx="6692900" cy="1612900"/>
          </a:xfrm>
        </p:spPr>
      </p:pic>
    </p:spTree>
    <p:extLst>
      <p:ext uri="{BB962C8B-B14F-4D97-AF65-F5344CB8AC3E}">
        <p14:creationId xmlns:p14="http://schemas.microsoft.com/office/powerpoint/2010/main" val="3757633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A7629-00A3-A84A-B793-568C46ED9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to your Instance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626661-9565-A846-A81D-B76C143FD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47750" y="3163094"/>
            <a:ext cx="10096500" cy="16764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FA47E6-D4D3-F946-8BE2-38BFD94806B0}"/>
              </a:ext>
            </a:extLst>
          </p:cNvPr>
          <p:cNvSpPr txBox="1"/>
          <p:nvPr/>
        </p:nvSpPr>
        <p:spPr>
          <a:xfrm>
            <a:off x="1047750" y="6127234"/>
            <a:ext cx="9756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https://docs.aws.amazon.com/quickstarts/latest/vmlaunch/step-2-connect-to-instance.html#sshclient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17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973A0-40F0-6447-881F-811873258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Connected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E9277F-CD75-B049-B517-18D5097C62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19543" y="1825625"/>
            <a:ext cx="5952913" cy="4351338"/>
          </a:xfrm>
        </p:spPr>
      </p:pic>
    </p:spTree>
    <p:extLst>
      <p:ext uri="{BB962C8B-B14F-4D97-AF65-F5344CB8AC3E}">
        <p14:creationId xmlns:p14="http://schemas.microsoft.com/office/powerpoint/2010/main" val="1890549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1AF8C-E91E-8B4E-8A9A-6F3712177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</a:t>
            </a:r>
            <a:r>
              <a:rPr lang="en-US" dirty="0" err="1"/>
              <a:t>jupyter</a:t>
            </a:r>
            <a:r>
              <a:rPr lang="en-US" dirty="0"/>
              <a:t> notebook server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AA101FB-DFB2-CE48-9D63-35A6C84E0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0223" y="1825625"/>
            <a:ext cx="5571554" cy="4351338"/>
          </a:xfrm>
        </p:spPr>
      </p:pic>
    </p:spTree>
    <p:extLst>
      <p:ext uri="{BB962C8B-B14F-4D97-AF65-F5344CB8AC3E}">
        <p14:creationId xmlns:p14="http://schemas.microsoft.com/office/powerpoint/2010/main" val="222518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FA3CC-2FBA-1141-B471-BFBCDBA94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</a:t>
            </a:r>
            <a:r>
              <a:rPr lang="en-US" dirty="0" err="1"/>
              <a:t>ssh</a:t>
            </a:r>
            <a:r>
              <a:rPr lang="en-US" dirty="0"/>
              <a:t> tunnel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2274D5A-23E6-514F-BD30-D800C9EDAB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3407508"/>
            <a:ext cx="10515600" cy="1187572"/>
          </a:xfrm>
        </p:spPr>
      </p:pic>
    </p:spTree>
    <p:extLst>
      <p:ext uri="{BB962C8B-B14F-4D97-AF65-F5344CB8AC3E}">
        <p14:creationId xmlns:p14="http://schemas.microsoft.com/office/powerpoint/2010/main" val="2208043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4556B-6A6B-1240-AD13-D81A6EFBB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Ssh</a:t>
            </a:r>
            <a:r>
              <a:rPr lang="en-US" dirty="0"/>
              <a:t> tunnel connected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6BFCAC-05A0-AB4B-918D-393395D004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6840" y="1825625"/>
            <a:ext cx="7138320" cy="4351338"/>
          </a:xfrm>
        </p:spPr>
      </p:pic>
    </p:spTree>
    <p:extLst>
      <p:ext uri="{BB962C8B-B14F-4D97-AF65-F5344CB8AC3E}">
        <p14:creationId xmlns:p14="http://schemas.microsoft.com/office/powerpoint/2010/main" val="1749345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23C5C-B8D2-A94A-B496-C4AB4B10F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login </a:t>
            </a:r>
            <a:r>
              <a:rPr lang="en-US" dirty="0" err="1"/>
              <a:t>url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F70BC55-5613-844B-B41C-6203D34A7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4085" y="1825625"/>
            <a:ext cx="7483830" cy="4351338"/>
          </a:xfrm>
        </p:spPr>
      </p:pic>
      <p:sp>
        <p:nvSpPr>
          <p:cNvPr id="10" name="Down Arrow 9">
            <a:extLst>
              <a:ext uri="{FF2B5EF4-FFF2-40B4-BE49-F238E27FC236}">
                <a16:creationId xmlns:a16="http://schemas.microsoft.com/office/drawing/2014/main" id="{C282C223-4D07-DE44-870A-14F4B5F0B36A}"/>
              </a:ext>
            </a:extLst>
          </p:cNvPr>
          <p:cNvSpPr/>
          <p:nvPr/>
        </p:nvSpPr>
        <p:spPr>
          <a:xfrm rot="18603279">
            <a:off x="1089875" y="3851329"/>
            <a:ext cx="925551" cy="233595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42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3DE3F-E049-0E49-AB55-67030464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Paste URL into browser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4EAAEB-EECF-F84E-A988-0A7DB3DF4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28243"/>
            <a:ext cx="10515600" cy="2946101"/>
          </a:xfrm>
        </p:spPr>
      </p:pic>
    </p:spTree>
    <p:extLst>
      <p:ext uri="{BB962C8B-B14F-4D97-AF65-F5344CB8AC3E}">
        <p14:creationId xmlns:p14="http://schemas.microsoft.com/office/powerpoint/2010/main" val="2048705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31AC6-19C5-3F4B-92AD-EFA9C41DC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Notebook running on AWS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8F3C8F-5396-D74F-9AEC-AC7B38C99C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93563"/>
            <a:ext cx="10515600" cy="3815462"/>
          </a:xfrm>
        </p:spPr>
      </p:pic>
    </p:spTree>
    <p:extLst>
      <p:ext uri="{BB962C8B-B14F-4D97-AF65-F5344CB8AC3E}">
        <p14:creationId xmlns:p14="http://schemas.microsoft.com/office/powerpoint/2010/main" val="3546638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5D75F-34E6-EF46-80EC-FB1C021C7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Commands to get </a:t>
            </a:r>
            <a:r>
              <a:rPr lang="en-US" dirty="0" err="1"/>
              <a:t>Fast.ai</a:t>
            </a:r>
            <a:r>
              <a:rPr lang="en-US" dirty="0"/>
              <a:t> installed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431F1-8A0C-2F4F-9560-1CE993351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pip install --upgrade pip</a:t>
            </a:r>
          </a:p>
          <a:p>
            <a:r>
              <a:rPr lang="en-US" sz="1600" dirty="0"/>
              <a:t>pip install http://</a:t>
            </a:r>
            <a:r>
              <a:rPr lang="en-US" sz="1600" dirty="0" err="1"/>
              <a:t>download.pytorch.org</a:t>
            </a:r>
            <a:r>
              <a:rPr lang="en-US" sz="1600" dirty="0"/>
              <a:t>/</a:t>
            </a:r>
            <a:r>
              <a:rPr lang="en-US" sz="1600" dirty="0" err="1"/>
              <a:t>whl</a:t>
            </a:r>
            <a:r>
              <a:rPr lang="en-US" sz="1600" dirty="0"/>
              <a:t>/cu90/torch-0.4.0-cp36-cp36m-linux_x86_64.whl &amp;&amp; pip install </a:t>
            </a:r>
            <a:r>
              <a:rPr lang="en-US" sz="1600" dirty="0" err="1"/>
              <a:t>torchvision</a:t>
            </a:r>
            <a:endParaRPr lang="en-US" sz="1600" dirty="0"/>
          </a:p>
          <a:p>
            <a:r>
              <a:rPr lang="en-US" sz="1600" dirty="0"/>
              <a:t>pip install --upgrade </a:t>
            </a:r>
            <a:r>
              <a:rPr lang="en-US" sz="1600" dirty="0" err="1"/>
              <a:t>fastai</a:t>
            </a:r>
            <a:endParaRPr lang="en-US" sz="1600" dirty="0"/>
          </a:p>
          <a:p>
            <a:r>
              <a:rPr lang="en-US" sz="1600" dirty="0"/>
              <a:t>pip install http://</a:t>
            </a:r>
            <a:r>
              <a:rPr lang="en-US" sz="1600" dirty="0" err="1"/>
              <a:t>download.pytorch.org</a:t>
            </a:r>
            <a:r>
              <a:rPr lang="en-US" sz="1600" dirty="0"/>
              <a:t>/</a:t>
            </a:r>
            <a:r>
              <a:rPr lang="en-US" sz="1600" dirty="0" err="1"/>
              <a:t>whl</a:t>
            </a:r>
            <a:r>
              <a:rPr lang="en-US" sz="1600" dirty="0"/>
              <a:t>/cu90/torch-0.4.0-cp36-cp36m-linux_x86_64.whl &amp;&amp; pip install </a:t>
            </a:r>
            <a:r>
              <a:rPr lang="en-US" sz="1600" dirty="0" err="1"/>
              <a:t>torchvision</a:t>
            </a:r>
            <a:endParaRPr lang="en-US" sz="1600" dirty="0"/>
          </a:p>
          <a:p>
            <a:r>
              <a:rPr lang="en-US" sz="1600" dirty="0"/>
              <a:t>pip install --upgrade </a:t>
            </a:r>
            <a:r>
              <a:rPr lang="en-US" sz="1600" dirty="0" err="1"/>
              <a:t>scipy</a:t>
            </a:r>
            <a:endParaRPr lang="en-US" sz="1600" dirty="0"/>
          </a:p>
          <a:p>
            <a:r>
              <a:rPr lang="en-US" sz="1600" dirty="0"/>
              <a:t>pip install </a:t>
            </a:r>
            <a:r>
              <a:rPr lang="en-US" sz="1600" dirty="0" err="1"/>
              <a:t>kaggle</a:t>
            </a:r>
            <a:r>
              <a:rPr lang="en-US" sz="1600" dirty="0"/>
              <a:t>-cli </a:t>
            </a:r>
          </a:p>
          <a:p>
            <a:r>
              <a:rPr lang="en-US" sz="1600" dirty="0" err="1"/>
              <a:t>sudo</a:t>
            </a:r>
            <a:r>
              <a:rPr lang="en-US" sz="1600" dirty="0"/>
              <a:t> apt-get install p7zip-full</a:t>
            </a:r>
          </a:p>
          <a:p>
            <a:r>
              <a:rPr lang="en-US" sz="1600" dirty="0"/>
              <a:t>pip install </a:t>
            </a:r>
            <a:r>
              <a:rPr lang="en-US" sz="1600" dirty="0" err="1"/>
              <a:t>sklearn</a:t>
            </a:r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708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FCAAB-DF9E-174D-8173-845782C76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9 – Setting up 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97A2-CE70-F64F-93AA-4B8A2F08A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8 – AWS VMs</a:t>
            </a:r>
          </a:p>
          <a:p>
            <a:pPr lvl="1"/>
            <a:r>
              <a:rPr lang="en-US" dirty="0"/>
              <a:t>P3.2xlarge – V100 GPU!</a:t>
            </a:r>
          </a:p>
          <a:p>
            <a:r>
              <a:rPr lang="en-US" dirty="0"/>
              <a:t>You will need to remote desktop into your Windows machine</a:t>
            </a:r>
          </a:p>
          <a:p>
            <a:pPr lvl="1"/>
            <a:r>
              <a:rPr lang="en-US" dirty="0"/>
              <a:t>Install Putty - </a:t>
            </a:r>
            <a:r>
              <a:rPr lang="en-US" dirty="0">
                <a:hlinkClick r:id="rId3"/>
              </a:rPr>
              <a:t>https://www.putty.org/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71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191A3-9BE5-E246-BEFD-6C3FE3E32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9 –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8F38D-9B84-9541-837F-B416EF9E3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AWS</a:t>
            </a:r>
          </a:p>
        </p:txBody>
      </p:sp>
    </p:spTree>
    <p:extLst>
      <p:ext uri="{BB962C8B-B14F-4D97-AF65-F5344CB8AC3E}">
        <p14:creationId xmlns:p14="http://schemas.microsoft.com/office/powerpoint/2010/main" val="1807525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ED145-9AAE-A240-8D1B-EE759704F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 – Improving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4D122-B331-7249-9B97-5E8447A32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Hyperparameter tuning</a:t>
            </a:r>
          </a:p>
          <a:p>
            <a:r>
              <a:rPr lang="en-US" dirty="0"/>
              <a:t>Bias and Variance</a:t>
            </a:r>
          </a:p>
          <a:p>
            <a:r>
              <a:rPr lang="en-US" dirty="0"/>
              <a:t>Regularization</a:t>
            </a:r>
          </a:p>
          <a:p>
            <a:r>
              <a:rPr lang="en-US" dirty="0"/>
              <a:t>Dropout</a:t>
            </a:r>
          </a:p>
          <a:p>
            <a:r>
              <a:rPr lang="en-US" dirty="0"/>
              <a:t>Batch Normalization</a:t>
            </a:r>
          </a:p>
        </p:txBody>
      </p:sp>
    </p:spTree>
    <p:extLst>
      <p:ext uri="{BB962C8B-B14F-4D97-AF65-F5344CB8AC3E}">
        <p14:creationId xmlns:p14="http://schemas.microsoft.com/office/powerpoint/2010/main" val="10589270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Lesson 10 -Tuning is an iterative process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1855" y="1446081"/>
            <a:ext cx="917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Idea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38346" y="4531310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Experiment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87989" y="4531310"/>
            <a:ext cx="1010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Code</a:t>
            </a:r>
          </a:p>
        </p:txBody>
      </p:sp>
      <p:pic>
        <p:nvPicPr>
          <p:cNvPr id="7" name="Shape 167">
            <a:extLst>
              <a:ext uri="{FF2B5EF4-FFF2-40B4-BE49-F238E27FC236}">
                <a16:creationId xmlns:a16="http://schemas.microsoft.com/office/drawing/2014/main" id="{9675B8D5-35D2-48A7-B7BE-49424F1E067F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 rot="21035338">
            <a:off x="7422796" y="2069887"/>
            <a:ext cx="2982149" cy="3147403"/>
          </a:xfrm>
          <a:prstGeom prst="rect">
            <a:avLst/>
          </a:prstGeom>
        </p:spPr>
      </p:pic>
      <p:sp>
        <p:nvSpPr>
          <p:cNvPr id="8" name="Circular Arrow 10">
            <a:extLst>
              <a:ext uri="{FF2B5EF4-FFF2-40B4-BE49-F238E27FC236}">
                <a16:creationId xmlns:a16="http://schemas.microsoft.com/office/drawing/2014/main" id="{D829F44D-8E0F-4232-9206-48605EE02EC4}"/>
              </a:ext>
            </a:extLst>
          </p:cNvPr>
          <p:cNvSpPr>
            <a:spLocks/>
          </p:cNvSpPr>
          <p:nvPr/>
        </p:nvSpPr>
        <p:spPr bwMode="auto">
          <a:xfrm rot="1728690">
            <a:off x="7464664" y="1969301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9" name="Circular Arrow 11">
            <a:extLst>
              <a:ext uri="{FF2B5EF4-FFF2-40B4-BE49-F238E27FC236}">
                <a16:creationId xmlns:a16="http://schemas.microsoft.com/office/drawing/2014/main" id="{4C3E769F-1AD7-4930-A110-DBEC602604B3}"/>
              </a:ext>
            </a:extLst>
          </p:cNvPr>
          <p:cNvSpPr>
            <a:spLocks/>
          </p:cNvSpPr>
          <p:nvPr/>
        </p:nvSpPr>
        <p:spPr bwMode="auto">
          <a:xfrm rot="8370669">
            <a:off x="7446092" y="1991914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10" name="Circular Arrow 13">
            <a:extLst>
              <a:ext uri="{FF2B5EF4-FFF2-40B4-BE49-F238E27FC236}">
                <a16:creationId xmlns:a16="http://schemas.microsoft.com/office/drawing/2014/main" id="{56FBD134-B58D-481A-A0F8-4F080CF8F399}"/>
              </a:ext>
            </a:extLst>
          </p:cNvPr>
          <p:cNvSpPr>
            <a:spLocks/>
          </p:cNvSpPr>
          <p:nvPr/>
        </p:nvSpPr>
        <p:spPr bwMode="auto">
          <a:xfrm rot="15624824">
            <a:off x="7520218" y="1993212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3581" y="1464988"/>
            <a:ext cx="1507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# layers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83581" y="2236295"/>
            <a:ext cx="2718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# hidden units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83581" y="3007602"/>
            <a:ext cx="2718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learning rates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83581" y="3778909"/>
            <a:ext cx="36967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activation functions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83581" y="4550217"/>
            <a:ext cx="3410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2800" dirty="0">
                <a:latin typeface="Century Schoolbook" charset="0"/>
                <a:ea typeface="Century Schoolbook" charset="0"/>
                <a:cs typeface="Century Schoolbook" charset="0"/>
              </a:rPr>
              <a:t>…</a:t>
            </a:r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385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10 - Bias and Variance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7812" y="2460973"/>
            <a:ext cx="3128322" cy="2844285"/>
            <a:chOff x="407807" y="1903613"/>
            <a:chExt cx="3128322" cy="2844285"/>
          </a:xfrm>
        </p:grpSpPr>
        <p:cxnSp>
          <p:nvCxnSpPr>
            <p:cNvPr id="105" name="Straight Arrow Connector 104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682546" y="1903613"/>
              <a:ext cx="2281755" cy="2844285"/>
              <a:chOff x="682546" y="1903613"/>
              <a:chExt cx="2281755" cy="2844285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" name="Group 3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8" name="Straight Connector 9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84" name="Straight Connector 8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2" name="Straight Connector 81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/>
              <p:cNvSpPr txBox="1"/>
              <p:nvPr/>
            </p:nvSpPr>
            <p:spPr>
              <a:xfrm>
                <a:off x="1137592" y="4224678"/>
                <a:ext cx="171072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bias</a:t>
                </a:r>
              </a:p>
            </p:txBody>
          </p:sp>
          <p:grpSp>
            <p:nvGrpSpPr>
              <p:cNvPr id="160" name="Group 159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1" name="Straight Connector 1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4" name="Straight Connector 16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7" name="Straight Connector 1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6" name="Oval 175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78" name="Straight Connector 17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3" name="Oval 182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4" name="Group 183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5" name="Straight Connector 18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8" name="Straight Connector 18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0" name="Oval 189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1" name="Group 190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2" name="Straight Connector 19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5" name="Straight Connector 19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8" name="Straight Connector 19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0" name="Group 199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01" name="Straight Connector 20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3" name="Group 202"/>
          <p:cNvGrpSpPr/>
          <p:nvPr/>
        </p:nvGrpSpPr>
        <p:grpSpPr>
          <a:xfrm>
            <a:off x="4478753" y="2460973"/>
            <a:ext cx="3128322" cy="2844285"/>
            <a:chOff x="407807" y="1903613"/>
            <a:chExt cx="3128322" cy="2844285"/>
          </a:xfrm>
        </p:grpSpPr>
        <p:cxnSp>
          <p:nvCxnSpPr>
            <p:cNvPr id="204" name="Straight Arrow Connector 203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" name="Group 204"/>
            <p:cNvGrpSpPr/>
            <p:nvPr/>
          </p:nvGrpSpPr>
          <p:grpSpPr>
            <a:xfrm>
              <a:off x="682546" y="1903613"/>
              <a:ext cx="2473547" cy="2844285"/>
              <a:chOff x="682546" y="1903613"/>
              <a:chExt cx="2473547" cy="2844285"/>
            </a:xfrm>
          </p:grpSpPr>
          <p:cxnSp>
            <p:nvCxnSpPr>
              <p:cNvPr id="206" name="Straight Arrow Connector 205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Oval 206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5" name="Straight Connector 214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Group 216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277" name="Straight Connector 276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8" name="Straight Connector 21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Oval 229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2" name="Straight Connector 231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" name="Group 233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5" name="Straight Connector 234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TextBox 236"/>
              <p:cNvSpPr txBox="1"/>
              <p:nvPr/>
            </p:nvSpPr>
            <p:spPr>
              <a:xfrm>
                <a:off x="1137592" y="4224678"/>
                <a:ext cx="20185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“just right”</a:t>
                </a:r>
              </a:p>
            </p:txBody>
          </p:sp>
          <p:grpSp>
            <p:nvGrpSpPr>
              <p:cNvPr id="239" name="Group 238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3" name="Straight Connector 27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1" name="Straight Connector 27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2" name="Oval 241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3" name="Group 242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7" name="Straight Connector 2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4" name="Group 243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5" name="Straight Connector 26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5" name="Oval 244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3" name="Straight Connector 26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1" name="Straight Connector 2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8" name="Oval 247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9" name="Group 248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9" name="Straight Connector 25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7" name="Straight Connector 25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5" name="Straight Connector 25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3" name="Straight Connector 25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Straight Connector 25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79" name="Group 278"/>
          <p:cNvGrpSpPr/>
          <p:nvPr/>
        </p:nvGrpSpPr>
        <p:grpSpPr>
          <a:xfrm>
            <a:off x="8713791" y="2460635"/>
            <a:ext cx="3128322" cy="2844623"/>
            <a:chOff x="407807" y="1903613"/>
            <a:chExt cx="3128322" cy="2844623"/>
          </a:xfrm>
        </p:grpSpPr>
        <p:cxnSp>
          <p:nvCxnSpPr>
            <p:cNvPr id="280" name="Straight Arrow Connector 279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682546" y="1903613"/>
              <a:ext cx="2581956" cy="2844623"/>
              <a:chOff x="682546" y="1903613"/>
              <a:chExt cx="2581956" cy="2844623"/>
            </a:xfrm>
          </p:grpSpPr>
          <p:cxnSp>
            <p:nvCxnSpPr>
              <p:cNvPr id="282" name="Straight Arrow Connector 281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Oval 282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Oval 288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1" name="Straight Connector 290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3" name="Group 292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353" name="Straight Connector 352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Straight Connector 353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94" name="Straight Connector 293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6" name="Oval 30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8" name="Straight Connector 307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0" name="Group 309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51" name="Straight Connector 35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Connector 35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1" name="Straight Connector 310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TextBox 312"/>
              <p:cNvSpPr txBox="1"/>
              <p:nvPr/>
            </p:nvSpPr>
            <p:spPr>
              <a:xfrm>
                <a:off x="811586" y="4225016"/>
                <a:ext cx="245291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variance</a:t>
                </a: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9" name="Straight Connector 34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Straight Connector 34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7" name="Straight Connector 34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5" name="Straight Connector 34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8" name="Oval 317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9" name="Group 318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Straight Connector 34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1" name="Straight Connector 34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Connector 34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1" name="Oval 320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9" name="Straight Connector 33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Straight Connector 33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Straight Connector 33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4" name="Oval 323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5" name="Group 324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5" name="Straight Connector 33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Straight Connector 33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3" name="Straight Connector 33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1" name="Straight Connector 33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29" name="Straight Connector 32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Straight Connector 32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203F5F3-0A02-3E44-A8B6-5DDE02FE16D4}"/>
              </a:ext>
            </a:extLst>
          </p:cNvPr>
          <p:cNvCxnSpPr/>
          <p:nvPr/>
        </p:nvCxnSpPr>
        <p:spPr>
          <a:xfrm>
            <a:off x="898759" y="2352907"/>
            <a:ext cx="1798110" cy="2487094"/>
          </a:xfrm>
          <a:prstGeom prst="line">
            <a:avLst/>
          </a:prstGeom>
          <a:ln w="539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 9">
            <a:extLst>
              <a:ext uri="{FF2B5EF4-FFF2-40B4-BE49-F238E27FC236}">
                <a16:creationId xmlns:a16="http://schemas.microsoft.com/office/drawing/2014/main" id="{CA921898-5203-5A48-BDC1-7CE5A3C95110}"/>
              </a:ext>
            </a:extLst>
          </p:cNvPr>
          <p:cNvSpPr/>
          <p:nvPr/>
        </p:nvSpPr>
        <p:spPr>
          <a:xfrm>
            <a:off x="4304371" y="3222702"/>
            <a:ext cx="1750741" cy="1617299"/>
          </a:xfrm>
          <a:custGeom>
            <a:avLst/>
            <a:gdLst>
              <a:gd name="connsiteX0" fmla="*/ 0 w 1750741"/>
              <a:gd name="connsiteY0" fmla="*/ 200722 h 1683835"/>
              <a:gd name="connsiteX1" fmla="*/ 144966 w 1750741"/>
              <a:gd name="connsiteY1" fmla="*/ 167269 h 1683835"/>
              <a:gd name="connsiteX2" fmla="*/ 211873 w 1750741"/>
              <a:gd name="connsiteY2" fmla="*/ 144966 h 1683835"/>
              <a:gd name="connsiteX3" fmla="*/ 245327 w 1750741"/>
              <a:gd name="connsiteY3" fmla="*/ 122664 h 1683835"/>
              <a:gd name="connsiteX4" fmla="*/ 334536 w 1750741"/>
              <a:gd name="connsiteY4" fmla="*/ 100361 h 1683835"/>
              <a:gd name="connsiteX5" fmla="*/ 367990 w 1750741"/>
              <a:gd name="connsiteY5" fmla="*/ 89210 h 1683835"/>
              <a:gd name="connsiteX6" fmla="*/ 423746 w 1750741"/>
              <a:gd name="connsiteY6" fmla="*/ 78059 h 1683835"/>
              <a:gd name="connsiteX7" fmla="*/ 524107 w 1750741"/>
              <a:gd name="connsiteY7" fmla="*/ 55757 h 1683835"/>
              <a:gd name="connsiteX8" fmla="*/ 602166 w 1750741"/>
              <a:gd name="connsiteY8" fmla="*/ 33454 h 1683835"/>
              <a:gd name="connsiteX9" fmla="*/ 691375 w 1750741"/>
              <a:gd name="connsiteY9" fmla="*/ 11152 h 1683835"/>
              <a:gd name="connsiteX10" fmla="*/ 791736 w 1750741"/>
              <a:gd name="connsiteY10" fmla="*/ 0 h 1683835"/>
              <a:gd name="connsiteX11" fmla="*/ 1103970 w 1750741"/>
              <a:gd name="connsiteY11" fmla="*/ 11152 h 1683835"/>
              <a:gd name="connsiteX12" fmla="*/ 1148575 w 1750741"/>
              <a:gd name="connsiteY12" fmla="*/ 22303 h 1683835"/>
              <a:gd name="connsiteX13" fmla="*/ 1204331 w 1750741"/>
              <a:gd name="connsiteY13" fmla="*/ 33454 h 1683835"/>
              <a:gd name="connsiteX14" fmla="*/ 1326995 w 1750741"/>
              <a:gd name="connsiteY14" fmla="*/ 133815 h 1683835"/>
              <a:gd name="connsiteX15" fmla="*/ 1360449 w 1750741"/>
              <a:gd name="connsiteY15" fmla="*/ 144966 h 1683835"/>
              <a:gd name="connsiteX16" fmla="*/ 1427356 w 1750741"/>
              <a:gd name="connsiteY16" fmla="*/ 178420 h 1683835"/>
              <a:gd name="connsiteX17" fmla="*/ 1494263 w 1750741"/>
              <a:gd name="connsiteY17" fmla="*/ 211874 h 1683835"/>
              <a:gd name="connsiteX18" fmla="*/ 1516566 w 1750741"/>
              <a:gd name="connsiteY18" fmla="*/ 234176 h 1683835"/>
              <a:gd name="connsiteX19" fmla="*/ 1572322 w 1750741"/>
              <a:gd name="connsiteY19" fmla="*/ 278781 h 1683835"/>
              <a:gd name="connsiteX20" fmla="*/ 1616927 w 1750741"/>
              <a:gd name="connsiteY20" fmla="*/ 334537 h 1683835"/>
              <a:gd name="connsiteX21" fmla="*/ 1672683 w 1750741"/>
              <a:gd name="connsiteY21" fmla="*/ 379142 h 1683835"/>
              <a:gd name="connsiteX22" fmla="*/ 1683834 w 1750741"/>
              <a:gd name="connsiteY22" fmla="*/ 412596 h 1683835"/>
              <a:gd name="connsiteX23" fmla="*/ 1706136 w 1750741"/>
              <a:gd name="connsiteY23" fmla="*/ 446049 h 1683835"/>
              <a:gd name="connsiteX24" fmla="*/ 1728439 w 1750741"/>
              <a:gd name="connsiteY24" fmla="*/ 512957 h 1683835"/>
              <a:gd name="connsiteX25" fmla="*/ 1739590 w 1750741"/>
              <a:gd name="connsiteY25" fmla="*/ 546410 h 1683835"/>
              <a:gd name="connsiteX26" fmla="*/ 1750741 w 1750741"/>
              <a:gd name="connsiteY26" fmla="*/ 579864 h 1683835"/>
              <a:gd name="connsiteX27" fmla="*/ 1739590 w 1750741"/>
              <a:gd name="connsiteY27" fmla="*/ 713678 h 1683835"/>
              <a:gd name="connsiteX28" fmla="*/ 1706136 w 1750741"/>
              <a:gd name="connsiteY28" fmla="*/ 836342 h 1683835"/>
              <a:gd name="connsiteX29" fmla="*/ 1694985 w 1750741"/>
              <a:gd name="connsiteY29" fmla="*/ 869796 h 1683835"/>
              <a:gd name="connsiteX30" fmla="*/ 1672683 w 1750741"/>
              <a:gd name="connsiteY30" fmla="*/ 936703 h 1683835"/>
              <a:gd name="connsiteX31" fmla="*/ 1661531 w 1750741"/>
              <a:gd name="connsiteY31" fmla="*/ 970157 h 1683835"/>
              <a:gd name="connsiteX32" fmla="*/ 1639229 w 1750741"/>
              <a:gd name="connsiteY32" fmla="*/ 1003610 h 1683835"/>
              <a:gd name="connsiteX33" fmla="*/ 1605775 w 1750741"/>
              <a:gd name="connsiteY33" fmla="*/ 1070518 h 1683835"/>
              <a:gd name="connsiteX34" fmla="*/ 1572322 w 1750741"/>
              <a:gd name="connsiteY34" fmla="*/ 1126274 h 1683835"/>
              <a:gd name="connsiteX35" fmla="*/ 1538868 w 1750741"/>
              <a:gd name="connsiteY35" fmla="*/ 1182030 h 1683835"/>
              <a:gd name="connsiteX36" fmla="*/ 1527717 w 1750741"/>
              <a:gd name="connsiteY36" fmla="*/ 1215483 h 1683835"/>
              <a:gd name="connsiteX37" fmla="*/ 1505414 w 1750741"/>
              <a:gd name="connsiteY37" fmla="*/ 1248937 h 1683835"/>
              <a:gd name="connsiteX38" fmla="*/ 1494263 w 1750741"/>
              <a:gd name="connsiteY38" fmla="*/ 1282391 h 1683835"/>
              <a:gd name="connsiteX39" fmla="*/ 1393902 w 1750741"/>
              <a:gd name="connsiteY39" fmla="*/ 1405054 h 1683835"/>
              <a:gd name="connsiteX40" fmla="*/ 1371600 w 1750741"/>
              <a:gd name="connsiteY40" fmla="*/ 1427357 h 1683835"/>
              <a:gd name="connsiteX41" fmla="*/ 1304692 w 1750741"/>
              <a:gd name="connsiteY41" fmla="*/ 1471961 h 1683835"/>
              <a:gd name="connsiteX42" fmla="*/ 1282390 w 1750741"/>
              <a:gd name="connsiteY42" fmla="*/ 1494264 h 1683835"/>
              <a:gd name="connsiteX43" fmla="*/ 1248936 w 1750741"/>
              <a:gd name="connsiteY43" fmla="*/ 1516566 h 1683835"/>
              <a:gd name="connsiteX44" fmla="*/ 1204331 w 1750741"/>
              <a:gd name="connsiteY44" fmla="*/ 1561171 h 1683835"/>
              <a:gd name="connsiteX45" fmla="*/ 1182029 w 1750741"/>
              <a:gd name="connsiteY45" fmla="*/ 1583474 h 1683835"/>
              <a:gd name="connsiteX46" fmla="*/ 1159727 w 1750741"/>
              <a:gd name="connsiteY46" fmla="*/ 1616927 h 1683835"/>
              <a:gd name="connsiteX47" fmla="*/ 1126273 w 1750741"/>
              <a:gd name="connsiteY47" fmla="*/ 1628078 h 1683835"/>
              <a:gd name="connsiteX48" fmla="*/ 1103970 w 1750741"/>
              <a:gd name="connsiteY48" fmla="*/ 1650381 h 1683835"/>
              <a:gd name="connsiteX49" fmla="*/ 1025912 w 1750741"/>
              <a:gd name="connsiteY49" fmla="*/ 1683835 h 168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750741" h="1683835">
                <a:moveTo>
                  <a:pt x="0" y="200722"/>
                </a:moveTo>
                <a:cubicBezTo>
                  <a:pt x="101329" y="186247"/>
                  <a:pt x="53125" y="197882"/>
                  <a:pt x="144966" y="167269"/>
                </a:cubicBezTo>
                <a:cubicBezTo>
                  <a:pt x="144970" y="167268"/>
                  <a:pt x="211870" y="144968"/>
                  <a:pt x="211873" y="144966"/>
                </a:cubicBezTo>
                <a:cubicBezTo>
                  <a:pt x="223024" y="137532"/>
                  <a:pt x="233340" y="128658"/>
                  <a:pt x="245327" y="122664"/>
                </a:cubicBezTo>
                <a:cubicBezTo>
                  <a:pt x="270815" y="109920"/>
                  <a:pt x="309091" y="106722"/>
                  <a:pt x="334536" y="100361"/>
                </a:cubicBezTo>
                <a:cubicBezTo>
                  <a:pt x="345940" y="97510"/>
                  <a:pt x="356586" y="92061"/>
                  <a:pt x="367990" y="89210"/>
                </a:cubicBezTo>
                <a:cubicBezTo>
                  <a:pt x="386378" y="84613"/>
                  <a:pt x="405358" y="82656"/>
                  <a:pt x="423746" y="78059"/>
                </a:cubicBezTo>
                <a:cubicBezTo>
                  <a:pt x="533553" y="50608"/>
                  <a:pt x="339999" y="86441"/>
                  <a:pt x="524107" y="55757"/>
                </a:cubicBezTo>
                <a:cubicBezTo>
                  <a:pt x="604304" y="29023"/>
                  <a:pt x="504169" y="61453"/>
                  <a:pt x="602166" y="33454"/>
                </a:cubicBezTo>
                <a:cubicBezTo>
                  <a:pt x="654057" y="18628"/>
                  <a:pt x="623355" y="20869"/>
                  <a:pt x="691375" y="11152"/>
                </a:cubicBezTo>
                <a:cubicBezTo>
                  <a:pt x="724696" y="6392"/>
                  <a:pt x="758282" y="3717"/>
                  <a:pt x="791736" y="0"/>
                </a:cubicBezTo>
                <a:cubicBezTo>
                  <a:pt x="895814" y="3717"/>
                  <a:pt x="1000028" y="4655"/>
                  <a:pt x="1103970" y="11152"/>
                </a:cubicBezTo>
                <a:cubicBezTo>
                  <a:pt x="1119266" y="12108"/>
                  <a:pt x="1133614" y="18978"/>
                  <a:pt x="1148575" y="22303"/>
                </a:cubicBezTo>
                <a:cubicBezTo>
                  <a:pt x="1167077" y="26414"/>
                  <a:pt x="1185746" y="29737"/>
                  <a:pt x="1204331" y="33454"/>
                </a:cubicBezTo>
                <a:cubicBezTo>
                  <a:pt x="1235512" y="64635"/>
                  <a:pt x="1282609" y="119020"/>
                  <a:pt x="1326995" y="133815"/>
                </a:cubicBezTo>
                <a:lnTo>
                  <a:pt x="1360449" y="144966"/>
                </a:lnTo>
                <a:cubicBezTo>
                  <a:pt x="1456310" y="208877"/>
                  <a:pt x="1335029" y="132257"/>
                  <a:pt x="1427356" y="178420"/>
                </a:cubicBezTo>
                <a:cubicBezTo>
                  <a:pt x="1513832" y="221657"/>
                  <a:pt x="1410167" y="183840"/>
                  <a:pt x="1494263" y="211874"/>
                </a:cubicBezTo>
                <a:cubicBezTo>
                  <a:pt x="1501697" y="219308"/>
                  <a:pt x="1508356" y="227608"/>
                  <a:pt x="1516566" y="234176"/>
                </a:cubicBezTo>
                <a:cubicBezTo>
                  <a:pt x="1548764" y="259934"/>
                  <a:pt x="1548390" y="248866"/>
                  <a:pt x="1572322" y="278781"/>
                </a:cubicBezTo>
                <a:cubicBezTo>
                  <a:pt x="1598085" y="310985"/>
                  <a:pt x="1587007" y="310601"/>
                  <a:pt x="1616927" y="334537"/>
                </a:cubicBezTo>
                <a:cubicBezTo>
                  <a:pt x="1687257" y="390800"/>
                  <a:pt x="1618836" y="325295"/>
                  <a:pt x="1672683" y="379142"/>
                </a:cubicBezTo>
                <a:cubicBezTo>
                  <a:pt x="1676400" y="390293"/>
                  <a:pt x="1678577" y="402082"/>
                  <a:pt x="1683834" y="412596"/>
                </a:cubicBezTo>
                <a:cubicBezTo>
                  <a:pt x="1689827" y="424583"/>
                  <a:pt x="1700693" y="433802"/>
                  <a:pt x="1706136" y="446049"/>
                </a:cubicBezTo>
                <a:cubicBezTo>
                  <a:pt x="1715684" y="467532"/>
                  <a:pt x="1721005" y="490654"/>
                  <a:pt x="1728439" y="512957"/>
                </a:cubicBezTo>
                <a:lnTo>
                  <a:pt x="1739590" y="546410"/>
                </a:lnTo>
                <a:lnTo>
                  <a:pt x="1750741" y="579864"/>
                </a:lnTo>
                <a:cubicBezTo>
                  <a:pt x="1747024" y="624469"/>
                  <a:pt x="1744820" y="669225"/>
                  <a:pt x="1739590" y="713678"/>
                </a:cubicBezTo>
                <a:cubicBezTo>
                  <a:pt x="1733858" y="762401"/>
                  <a:pt x="1721993" y="788771"/>
                  <a:pt x="1706136" y="836342"/>
                </a:cubicBezTo>
                <a:lnTo>
                  <a:pt x="1694985" y="869796"/>
                </a:lnTo>
                <a:lnTo>
                  <a:pt x="1672683" y="936703"/>
                </a:lnTo>
                <a:cubicBezTo>
                  <a:pt x="1668966" y="947854"/>
                  <a:pt x="1668051" y="960377"/>
                  <a:pt x="1661531" y="970157"/>
                </a:cubicBezTo>
                <a:lnTo>
                  <a:pt x="1639229" y="1003610"/>
                </a:lnTo>
                <a:cubicBezTo>
                  <a:pt x="1611202" y="1087694"/>
                  <a:pt x="1649008" y="984053"/>
                  <a:pt x="1605775" y="1070518"/>
                </a:cubicBezTo>
                <a:cubicBezTo>
                  <a:pt x="1576822" y="1128423"/>
                  <a:pt x="1615884" y="1082710"/>
                  <a:pt x="1572322" y="1126274"/>
                </a:cubicBezTo>
                <a:cubicBezTo>
                  <a:pt x="1540728" y="1221046"/>
                  <a:pt x="1584791" y="1105490"/>
                  <a:pt x="1538868" y="1182030"/>
                </a:cubicBezTo>
                <a:cubicBezTo>
                  <a:pt x="1532821" y="1192109"/>
                  <a:pt x="1532974" y="1204970"/>
                  <a:pt x="1527717" y="1215483"/>
                </a:cubicBezTo>
                <a:cubicBezTo>
                  <a:pt x="1521723" y="1227470"/>
                  <a:pt x="1512848" y="1237786"/>
                  <a:pt x="1505414" y="1248937"/>
                </a:cubicBezTo>
                <a:cubicBezTo>
                  <a:pt x="1501697" y="1260088"/>
                  <a:pt x="1499971" y="1272116"/>
                  <a:pt x="1494263" y="1282391"/>
                </a:cubicBezTo>
                <a:cubicBezTo>
                  <a:pt x="1457273" y="1348974"/>
                  <a:pt x="1446848" y="1352107"/>
                  <a:pt x="1393902" y="1405054"/>
                </a:cubicBezTo>
                <a:cubicBezTo>
                  <a:pt x="1386468" y="1412488"/>
                  <a:pt x="1380348" y="1421525"/>
                  <a:pt x="1371600" y="1427357"/>
                </a:cubicBezTo>
                <a:cubicBezTo>
                  <a:pt x="1349297" y="1442225"/>
                  <a:pt x="1323645" y="1453007"/>
                  <a:pt x="1304692" y="1471961"/>
                </a:cubicBezTo>
                <a:cubicBezTo>
                  <a:pt x="1297258" y="1479395"/>
                  <a:pt x="1290600" y="1487696"/>
                  <a:pt x="1282390" y="1494264"/>
                </a:cubicBezTo>
                <a:cubicBezTo>
                  <a:pt x="1271925" y="1502636"/>
                  <a:pt x="1259112" y="1507844"/>
                  <a:pt x="1248936" y="1516566"/>
                </a:cubicBezTo>
                <a:cubicBezTo>
                  <a:pt x="1232971" y="1530250"/>
                  <a:pt x="1219199" y="1546303"/>
                  <a:pt x="1204331" y="1561171"/>
                </a:cubicBezTo>
                <a:cubicBezTo>
                  <a:pt x="1196897" y="1568605"/>
                  <a:pt x="1187861" y="1574726"/>
                  <a:pt x="1182029" y="1583474"/>
                </a:cubicBezTo>
                <a:cubicBezTo>
                  <a:pt x="1174595" y="1594625"/>
                  <a:pt x="1170192" y="1608555"/>
                  <a:pt x="1159727" y="1616927"/>
                </a:cubicBezTo>
                <a:cubicBezTo>
                  <a:pt x="1150548" y="1624270"/>
                  <a:pt x="1137424" y="1624361"/>
                  <a:pt x="1126273" y="1628078"/>
                </a:cubicBezTo>
                <a:cubicBezTo>
                  <a:pt x="1118839" y="1635512"/>
                  <a:pt x="1113374" y="1645679"/>
                  <a:pt x="1103970" y="1650381"/>
                </a:cubicBezTo>
                <a:cubicBezTo>
                  <a:pt x="1008115" y="1698309"/>
                  <a:pt x="1059043" y="1650701"/>
                  <a:pt x="1025912" y="1683835"/>
                </a:cubicBezTo>
              </a:path>
            </a:pathLst>
          </a:cu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9926D14A-2FC1-6B45-95AF-C55288A24D99}"/>
              </a:ext>
            </a:extLst>
          </p:cNvPr>
          <p:cNvSpPr/>
          <p:nvPr/>
        </p:nvSpPr>
        <p:spPr>
          <a:xfrm>
            <a:off x="8675649" y="2921620"/>
            <a:ext cx="1852598" cy="1761892"/>
          </a:xfrm>
          <a:custGeom>
            <a:avLst/>
            <a:gdLst>
              <a:gd name="connsiteX0" fmla="*/ 0 w 1852598"/>
              <a:gd name="connsiteY0" fmla="*/ 591014 h 1761892"/>
              <a:gd name="connsiteX1" fmla="*/ 78058 w 1852598"/>
              <a:gd name="connsiteY1" fmla="*/ 546409 h 1761892"/>
              <a:gd name="connsiteX2" fmla="*/ 100361 w 1852598"/>
              <a:gd name="connsiteY2" fmla="*/ 524107 h 1761892"/>
              <a:gd name="connsiteX3" fmla="*/ 200722 w 1852598"/>
              <a:gd name="connsiteY3" fmla="*/ 490653 h 1761892"/>
              <a:gd name="connsiteX4" fmla="*/ 301083 w 1852598"/>
              <a:gd name="connsiteY4" fmla="*/ 457200 h 1761892"/>
              <a:gd name="connsiteX5" fmla="*/ 334536 w 1852598"/>
              <a:gd name="connsiteY5" fmla="*/ 446048 h 1761892"/>
              <a:gd name="connsiteX6" fmla="*/ 412595 w 1852598"/>
              <a:gd name="connsiteY6" fmla="*/ 379141 h 1761892"/>
              <a:gd name="connsiteX7" fmla="*/ 446049 w 1852598"/>
              <a:gd name="connsiteY7" fmla="*/ 367990 h 1761892"/>
              <a:gd name="connsiteX8" fmla="*/ 546410 w 1852598"/>
              <a:gd name="connsiteY8" fmla="*/ 323385 h 1761892"/>
              <a:gd name="connsiteX9" fmla="*/ 579863 w 1852598"/>
              <a:gd name="connsiteY9" fmla="*/ 312234 h 1761892"/>
              <a:gd name="connsiteX10" fmla="*/ 613317 w 1852598"/>
              <a:gd name="connsiteY10" fmla="*/ 301082 h 1761892"/>
              <a:gd name="connsiteX11" fmla="*/ 769434 w 1852598"/>
              <a:gd name="connsiteY11" fmla="*/ 289931 h 1761892"/>
              <a:gd name="connsiteX12" fmla="*/ 836341 w 1852598"/>
              <a:gd name="connsiteY12" fmla="*/ 278780 h 1761892"/>
              <a:gd name="connsiteX13" fmla="*/ 903249 w 1852598"/>
              <a:gd name="connsiteY13" fmla="*/ 256478 h 1761892"/>
              <a:gd name="connsiteX14" fmla="*/ 1037063 w 1852598"/>
              <a:gd name="connsiteY14" fmla="*/ 211873 h 1761892"/>
              <a:gd name="connsiteX15" fmla="*/ 1137424 w 1852598"/>
              <a:gd name="connsiteY15" fmla="*/ 178419 h 1761892"/>
              <a:gd name="connsiteX16" fmla="*/ 1170878 w 1852598"/>
              <a:gd name="connsiteY16" fmla="*/ 167268 h 1761892"/>
              <a:gd name="connsiteX17" fmla="*/ 1237785 w 1852598"/>
              <a:gd name="connsiteY17" fmla="*/ 122663 h 1761892"/>
              <a:gd name="connsiteX18" fmla="*/ 1271239 w 1852598"/>
              <a:gd name="connsiteY18" fmla="*/ 100360 h 1761892"/>
              <a:gd name="connsiteX19" fmla="*/ 1304692 w 1852598"/>
              <a:gd name="connsiteY19" fmla="*/ 89209 h 1761892"/>
              <a:gd name="connsiteX20" fmla="*/ 1326995 w 1852598"/>
              <a:gd name="connsiteY20" fmla="*/ 66907 h 1761892"/>
              <a:gd name="connsiteX21" fmla="*/ 1393902 w 1852598"/>
              <a:gd name="connsiteY21" fmla="*/ 44604 h 1761892"/>
              <a:gd name="connsiteX22" fmla="*/ 1460810 w 1852598"/>
              <a:gd name="connsiteY22" fmla="*/ 22302 h 1761892"/>
              <a:gd name="connsiteX23" fmla="*/ 1494263 w 1852598"/>
              <a:gd name="connsiteY23" fmla="*/ 11151 h 1761892"/>
              <a:gd name="connsiteX24" fmla="*/ 1527717 w 1852598"/>
              <a:gd name="connsiteY24" fmla="*/ 0 h 1761892"/>
              <a:gd name="connsiteX25" fmla="*/ 1672683 w 1852598"/>
              <a:gd name="connsiteY25" fmla="*/ 11151 h 1761892"/>
              <a:gd name="connsiteX26" fmla="*/ 1739590 w 1852598"/>
              <a:gd name="connsiteY26" fmla="*/ 33453 h 1761892"/>
              <a:gd name="connsiteX27" fmla="*/ 1784195 w 1852598"/>
              <a:gd name="connsiteY27" fmla="*/ 78058 h 1761892"/>
              <a:gd name="connsiteX28" fmla="*/ 1828800 w 1852598"/>
              <a:gd name="connsiteY28" fmla="*/ 144965 h 1761892"/>
              <a:gd name="connsiteX29" fmla="*/ 1851102 w 1852598"/>
              <a:gd name="connsiteY29" fmla="*/ 211873 h 1761892"/>
              <a:gd name="connsiteX30" fmla="*/ 1839951 w 1852598"/>
              <a:gd name="connsiteY30" fmla="*/ 245326 h 1761892"/>
              <a:gd name="connsiteX31" fmla="*/ 1761892 w 1852598"/>
              <a:gd name="connsiteY31" fmla="*/ 301082 h 1761892"/>
              <a:gd name="connsiteX32" fmla="*/ 1616927 w 1852598"/>
              <a:gd name="connsiteY32" fmla="*/ 289931 h 1761892"/>
              <a:gd name="connsiteX33" fmla="*/ 1583473 w 1852598"/>
              <a:gd name="connsiteY33" fmla="*/ 278780 h 1761892"/>
              <a:gd name="connsiteX34" fmla="*/ 1550019 w 1852598"/>
              <a:gd name="connsiteY34" fmla="*/ 245326 h 1761892"/>
              <a:gd name="connsiteX35" fmla="*/ 1516566 w 1852598"/>
              <a:gd name="connsiteY35" fmla="*/ 223024 h 1761892"/>
              <a:gd name="connsiteX36" fmla="*/ 1505414 w 1852598"/>
              <a:gd name="connsiteY36" fmla="*/ 189570 h 1761892"/>
              <a:gd name="connsiteX37" fmla="*/ 1471961 w 1852598"/>
              <a:gd name="connsiteY37" fmla="*/ 178419 h 1761892"/>
              <a:gd name="connsiteX38" fmla="*/ 1293541 w 1852598"/>
              <a:gd name="connsiteY38" fmla="*/ 189570 h 1761892"/>
              <a:gd name="connsiteX39" fmla="*/ 1260088 w 1852598"/>
              <a:gd name="connsiteY39" fmla="*/ 200721 h 1761892"/>
              <a:gd name="connsiteX40" fmla="*/ 1237785 w 1852598"/>
              <a:gd name="connsiteY40" fmla="*/ 223024 h 1761892"/>
              <a:gd name="connsiteX41" fmla="*/ 1182029 w 1852598"/>
              <a:gd name="connsiteY41" fmla="*/ 267629 h 1761892"/>
              <a:gd name="connsiteX42" fmla="*/ 1170878 w 1852598"/>
              <a:gd name="connsiteY42" fmla="*/ 301082 h 1761892"/>
              <a:gd name="connsiteX43" fmla="*/ 1193180 w 1852598"/>
              <a:gd name="connsiteY43" fmla="*/ 401443 h 1761892"/>
              <a:gd name="connsiteX44" fmla="*/ 1215483 w 1852598"/>
              <a:gd name="connsiteY44" fmla="*/ 434897 h 1761892"/>
              <a:gd name="connsiteX45" fmla="*/ 1226634 w 1852598"/>
              <a:gd name="connsiteY45" fmla="*/ 490653 h 1761892"/>
              <a:gd name="connsiteX46" fmla="*/ 1248936 w 1852598"/>
              <a:gd name="connsiteY46" fmla="*/ 591014 h 1761892"/>
              <a:gd name="connsiteX47" fmla="*/ 1215483 w 1852598"/>
              <a:gd name="connsiteY47" fmla="*/ 713678 h 1761892"/>
              <a:gd name="connsiteX48" fmla="*/ 1182029 w 1852598"/>
              <a:gd name="connsiteY48" fmla="*/ 724829 h 1761892"/>
              <a:gd name="connsiteX49" fmla="*/ 1148575 w 1852598"/>
              <a:gd name="connsiteY49" fmla="*/ 747131 h 1761892"/>
              <a:gd name="connsiteX50" fmla="*/ 1081668 w 1852598"/>
              <a:gd name="connsiteY50" fmla="*/ 769434 h 1761892"/>
              <a:gd name="connsiteX51" fmla="*/ 1048214 w 1852598"/>
              <a:gd name="connsiteY51" fmla="*/ 791736 h 1761892"/>
              <a:gd name="connsiteX52" fmla="*/ 1003610 w 1852598"/>
              <a:gd name="connsiteY52" fmla="*/ 847492 h 1761892"/>
              <a:gd name="connsiteX53" fmla="*/ 992458 w 1852598"/>
              <a:gd name="connsiteY53" fmla="*/ 880946 h 1761892"/>
              <a:gd name="connsiteX54" fmla="*/ 1014761 w 1852598"/>
              <a:gd name="connsiteY54" fmla="*/ 992458 h 1761892"/>
              <a:gd name="connsiteX55" fmla="*/ 1048214 w 1852598"/>
              <a:gd name="connsiteY55" fmla="*/ 1025912 h 1761892"/>
              <a:gd name="connsiteX56" fmla="*/ 1081668 w 1852598"/>
              <a:gd name="connsiteY56" fmla="*/ 1048214 h 1761892"/>
              <a:gd name="connsiteX57" fmla="*/ 1193180 w 1852598"/>
              <a:gd name="connsiteY57" fmla="*/ 1081668 h 1761892"/>
              <a:gd name="connsiteX58" fmla="*/ 1271239 w 1852598"/>
              <a:gd name="connsiteY58" fmla="*/ 1037063 h 1761892"/>
              <a:gd name="connsiteX59" fmla="*/ 1293541 w 1852598"/>
              <a:gd name="connsiteY59" fmla="*/ 970156 h 1761892"/>
              <a:gd name="connsiteX60" fmla="*/ 1304692 w 1852598"/>
              <a:gd name="connsiteY60" fmla="*/ 936702 h 1761892"/>
              <a:gd name="connsiteX61" fmla="*/ 1315844 w 1852598"/>
              <a:gd name="connsiteY61" fmla="*/ 858643 h 1761892"/>
              <a:gd name="connsiteX62" fmla="*/ 1338146 w 1852598"/>
              <a:gd name="connsiteY62" fmla="*/ 791736 h 1761892"/>
              <a:gd name="connsiteX63" fmla="*/ 1416205 w 1852598"/>
              <a:gd name="connsiteY63" fmla="*/ 724829 h 1761892"/>
              <a:gd name="connsiteX64" fmla="*/ 1505414 w 1852598"/>
              <a:gd name="connsiteY64" fmla="*/ 758282 h 1761892"/>
              <a:gd name="connsiteX65" fmla="*/ 1527717 w 1852598"/>
              <a:gd name="connsiteY65" fmla="*/ 825190 h 1761892"/>
              <a:gd name="connsiteX66" fmla="*/ 1550019 w 1852598"/>
              <a:gd name="connsiteY66" fmla="*/ 903248 h 1761892"/>
              <a:gd name="connsiteX67" fmla="*/ 1538868 w 1852598"/>
              <a:gd name="connsiteY67" fmla="*/ 1182029 h 1761892"/>
              <a:gd name="connsiteX68" fmla="*/ 1527717 w 1852598"/>
              <a:gd name="connsiteY68" fmla="*/ 1215482 h 1761892"/>
              <a:gd name="connsiteX69" fmla="*/ 1516566 w 1852598"/>
              <a:gd name="connsiteY69" fmla="*/ 1260087 h 1761892"/>
              <a:gd name="connsiteX70" fmla="*/ 1483112 w 1852598"/>
              <a:gd name="connsiteY70" fmla="*/ 1360448 h 1761892"/>
              <a:gd name="connsiteX71" fmla="*/ 1471961 w 1852598"/>
              <a:gd name="connsiteY71" fmla="*/ 1393902 h 1761892"/>
              <a:gd name="connsiteX72" fmla="*/ 1449658 w 1852598"/>
              <a:gd name="connsiteY72" fmla="*/ 1427356 h 1761892"/>
              <a:gd name="connsiteX73" fmla="*/ 1416205 w 1852598"/>
              <a:gd name="connsiteY73" fmla="*/ 1494263 h 1761892"/>
              <a:gd name="connsiteX74" fmla="*/ 1382751 w 1852598"/>
              <a:gd name="connsiteY74" fmla="*/ 1561170 h 1761892"/>
              <a:gd name="connsiteX75" fmla="*/ 1349297 w 1852598"/>
              <a:gd name="connsiteY75" fmla="*/ 1616926 h 1761892"/>
              <a:gd name="connsiteX76" fmla="*/ 1338146 w 1852598"/>
              <a:gd name="connsiteY76" fmla="*/ 1650380 h 1761892"/>
              <a:gd name="connsiteX77" fmla="*/ 1304692 w 1852598"/>
              <a:gd name="connsiteY77" fmla="*/ 1672682 h 1761892"/>
              <a:gd name="connsiteX78" fmla="*/ 1282390 w 1852598"/>
              <a:gd name="connsiteY78" fmla="*/ 1694985 h 1761892"/>
              <a:gd name="connsiteX79" fmla="*/ 1237785 w 1852598"/>
              <a:gd name="connsiteY79" fmla="*/ 1750741 h 1761892"/>
              <a:gd name="connsiteX80" fmla="*/ 1215483 w 1852598"/>
              <a:gd name="connsiteY80" fmla="*/ 1761892 h 1761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1852598" h="1761892">
                <a:moveTo>
                  <a:pt x="0" y="591014"/>
                </a:moveTo>
                <a:cubicBezTo>
                  <a:pt x="26019" y="576146"/>
                  <a:pt x="53123" y="563032"/>
                  <a:pt x="78058" y="546409"/>
                </a:cubicBezTo>
                <a:cubicBezTo>
                  <a:pt x="86806" y="540577"/>
                  <a:pt x="90957" y="528809"/>
                  <a:pt x="100361" y="524107"/>
                </a:cubicBezTo>
                <a:cubicBezTo>
                  <a:pt x="100371" y="524102"/>
                  <a:pt x="183990" y="496230"/>
                  <a:pt x="200722" y="490653"/>
                </a:cubicBezTo>
                <a:lnTo>
                  <a:pt x="301083" y="457200"/>
                </a:lnTo>
                <a:lnTo>
                  <a:pt x="334536" y="446048"/>
                </a:lnTo>
                <a:cubicBezTo>
                  <a:pt x="361974" y="418610"/>
                  <a:pt x="378628" y="396124"/>
                  <a:pt x="412595" y="379141"/>
                </a:cubicBezTo>
                <a:cubicBezTo>
                  <a:pt x="423109" y="373884"/>
                  <a:pt x="434898" y="371707"/>
                  <a:pt x="446049" y="367990"/>
                </a:cubicBezTo>
                <a:cubicBezTo>
                  <a:pt x="499063" y="332646"/>
                  <a:pt x="466787" y="349926"/>
                  <a:pt x="546410" y="323385"/>
                </a:cubicBezTo>
                <a:lnTo>
                  <a:pt x="579863" y="312234"/>
                </a:lnTo>
                <a:cubicBezTo>
                  <a:pt x="591014" y="308517"/>
                  <a:pt x="601592" y="301919"/>
                  <a:pt x="613317" y="301082"/>
                </a:cubicBezTo>
                <a:lnTo>
                  <a:pt x="769434" y="289931"/>
                </a:lnTo>
                <a:cubicBezTo>
                  <a:pt x="791736" y="286214"/>
                  <a:pt x="814406" y="284264"/>
                  <a:pt x="836341" y="278780"/>
                </a:cubicBezTo>
                <a:cubicBezTo>
                  <a:pt x="859148" y="273078"/>
                  <a:pt x="880946" y="263912"/>
                  <a:pt x="903249" y="256478"/>
                </a:cubicBezTo>
                <a:lnTo>
                  <a:pt x="1037063" y="211873"/>
                </a:lnTo>
                <a:lnTo>
                  <a:pt x="1137424" y="178419"/>
                </a:lnTo>
                <a:lnTo>
                  <a:pt x="1170878" y="167268"/>
                </a:lnTo>
                <a:lnTo>
                  <a:pt x="1237785" y="122663"/>
                </a:lnTo>
                <a:cubicBezTo>
                  <a:pt x="1248936" y="115229"/>
                  <a:pt x="1258524" y="104598"/>
                  <a:pt x="1271239" y="100360"/>
                </a:cubicBezTo>
                <a:lnTo>
                  <a:pt x="1304692" y="89209"/>
                </a:lnTo>
                <a:cubicBezTo>
                  <a:pt x="1312126" y="81775"/>
                  <a:pt x="1317591" y="71609"/>
                  <a:pt x="1326995" y="66907"/>
                </a:cubicBezTo>
                <a:cubicBezTo>
                  <a:pt x="1348022" y="56394"/>
                  <a:pt x="1371600" y="52038"/>
                  <a:pt x="1393902" y="44604"/>
                </a:cubicBezTo>
                <a:lnTo>
                  <a:pt x="1460810" y="22302"/>
                </a:lnTo>
                <a:lnTo>
                  <a:pt x="1494263" y="11151"/>
                </a:lnTo>
                <a:lnTo>
                  <a:pt x="1527717" y="0"/>
                </a:lnTo>
                <a:cubicBezTo>
                  <a:pt x="1576039" y="3717"/>
                  <a:pt x="1624811" y="3592"/>
                  <a:pt x="1672683" y="11151"/>
                </a:cubicBezTo>
                <a:cubicBezTo>
                  <a:pt x="1695904" y="14817"/>
                  <a:pt x="1739590" y="33453"/>
                  <a:pt x="1739590" y="33453"/>
                </a:cubicBezTo>
                <a:cubicBezTo>
                  <a:pt x="1754458" y="48321"/>
                  <a:pt x="1772531" y="60563"/>
                  <a:pt x="1784195" y="78058"/>
                </a:cubicBezTo>
                <a:lnTo>
                  <a:pt x="1828800" y="144965"/>
                </a:lnTo>
                <a:cubicBezTo>
                  <a:pt x="1836234" y="167268"/>
                  <a:pt x="1858536" y="189570"/>
                  <a:pt x="1851102" y="211873"/>
                </a:cubicBezTo>
                <a:cubicBezTo>
                  <a:pt x="1847385" y="223024"/>
                  <a:pt x="1846783" y="235761"/>
                  <a:pt x="1839951" y="245326"/>
                </a:cubicBezTo>
                <a:cubicBezTo>
                  <a:pt x="1806878" y="291628"/>
                  <a:pt x="1804201" y="286979"/>
                  <a:pt x="1761892" y="301082"/>
                </a:cubicBezTo>
                <a:cubicBezTo>
                  <a:pt x="1713570" y="297365"/>
                  <a:pt x="1665017" y="295942"/>
                  <a:pt x="1616927" y="289931"/>
                </a:cubicBezTo>
                <a:cubicBezTo>
                  <a:pt x="1605263" y="288473"/>
                  <a:pt x="1593253" y="285300"/>
                  <a:pt x="1583473" y="278780"/>
                </a:cubicBezTo>
                <a:cubicBezTo>
                  <a:pt x="1570351" y="270032"/>
                  <a:pt x="1562134" y="255422"/>
                  <a:pt x="1550019" y="245326"/>
                </a:cubicBezTo>
                <a:cubicBezTo>
                  <a:pt x="1539723" y="236746"/>
                  <a:pt x="1527717" y="230458"/>
                  <a:pt x="1516566" y="223024"/>
                </a:cubicBezTo>
                <a:cubicBezTo>
                  <a:pt x="1512849" y="211873"/>
                  <a:pt x="1513726" y="197882"/>
                  <a:pt x="1505414" y="189570"/>
                </a:cubicBezTo>
                <a:cubicBezTo>
                  <a:pt x="1497103" y="181259"/>
                  <a:pt x="1483715" y="178419"/>
                  <a:pt x="1471961" y="178419"/>
                </a:cubicBezTo>
                <a:cubicBezTo>
                  <a:pt x="1412372" y="178419"/>
                  <a:pt x="1353014" y="185853"/>
                  <a:pt x="1293541" y="189570"/>
                </a:cubicBezTo>
                <a:cubicBezTo>
                  <a:pt x="1282390" y="193287"/>
                  <a:pt x="1270167" y="194673"/>
                  <a:pt x="1260088" y="200721"/>
                </a:cubicBezTo>
                <a:cubicBezTo>
                  <a:pt x="1251073" y="206130"/>
                  <a:pt x="1245995" y="216456"/>
                  <a:pt x="1237785" y="223024"/>
                </a:cubicBezTo>
                <a:cubicBezTo>
                  <a:pt x="1167454" y="279288"/>
                  <a:pt x="1235873" y="213782"/>
                  <a:pt x="1182029" y="267629"/>
                </a:cubicBezTo>
                <a:cubicBezTo>
                  <a:pt x="1178312" y="278780"/>
                  <a:pt x="1170878" y="289328"/>
                  <a:pt x="1170878" y="301082"/>
                </a:cubicBezTo>
                <a:cubicBezTo>
                  <a:pt x="1170878" y="318213"/>
                  <a:pt x="1181680" y="378444"/>
                  <a:pt x="1193180" y="401443"/>
                </a:cubicBezTo>
                <a:cubicBezTo>
                  <a:pt x="1199174" y="413430"/>
                  <a:pt x="1208049" y="423746"/>
                  <a:pt x="1215483" y="434897"/>
                </a:cubicBezTo>
                <a:cubicBezTo>
                  <a:pt x="1219200" y="453482"/>
                  <a:pt x="1222523" y="472151"/>
                  <a:pt x="1226634" y="490653"/>
                </a:cubicBezTo>
                <a:cubicBezTo>
                  <a:pt x="1258130" y="632386"/>
                  <a:pt x="1215304" y="422852"/>
                  <a:pt x="1248936" y="591014"/>
                </a:cubicBezTo>
                <a:cubicBezTo>
                  <a:pt x="1244585" y="625822"/>
                  <a:pt x="1250623" y="685566"/>
                  <a:pt x="1215483" y="713678"/>
                </a:cubicBezTo>
                <a:cubicBezTo>
                  <a:pt x="1206304" y="721021"/>
                  <a:pt x="1192543" y="719572"/>
                  <a:pt x="1182029" y="724829"/>
                </a:cubicBezTo>
                <a:cubicBezTo>
                  <a:pt x="1170042" y="730822"/>
                  <a:pt x="1160822" y="741688"/>
                  <a:pt x="1148575" y="747131"/>
                </a:cubicBezTo>
                <a:cubicBezTo>
                  <a:pt x="1127092" y="756679"/>
                  <a:pt x="1101229" y="756394"/>
                  <a:pt x="1081668" y="769434"/>
                </a:cubicBezTo>
                <a:cubicBezTo>
                  <a:pt x="1070517" y="776868"/>
                  <a:pt x="1058679" y="783364"/>
                  <a:pt x="1048214" y="791736"/>
                </a:cubicBezTo>
                <a:cubicBezTo>
                  <a:pt x="1030929" y="805564"/>
                  <a:pt x="1013269" y="828175"/>
                  <a:pt x="1003610" y="847492"/>
                </a:cubicBezTo>
                <a:cubicBezTo>
                  <a:pt x="998353" y="858006"/>
                  <a:pt x="996175" y="869795"/>
                  <a:pt x="992458" y="880946"/>
                </a:cubicBezTo>
                <a:cubicBezTo>
                  <a:pt x="993402" y="887554"/>
                  <a:pt x="1000607" y="971227"/>
                  <a:pt x="1014761" y="992458"/>
                </a:cubicBezTo>
                <a:cubicBezTo>
                  <a:pt x="1023509" y="1005580"/>
                  <a:pt x="1036099" y="1015816"/>
                  <a:pt x="1048214" y="1025912"/>
                </a:cubicBezTo>
                <a:cubicBezTo>
                  <a:pt x="1058510" y="1034492"/>
                  <a:pt x="1069421" y="1042771"/>
                  <a:pt x="1081668" y="1048214"/>
                </a:cubicBezTo>
                <a:cubicBezTo>
                  <a:pt x="1116579" y="1063730"/>
                  <a:pt x="1156106" y="1072400"/>
                  <a:pt x="1193180" y="1081668"/>
                </a:cubicBezTo>
                <a:cubicBezTo>
                  <a:pt x="1245099" y="1071284"/>
                  <a:pt x="1250429" y="1083886"/>
                  <a:pt x="1271239" y="1037063"/>
                </a:cubicBezTo>
                <a:cubicBezTo>
                  <a:pt x="1280787" y="1015580"/>
                  <a:pt x="1286107" y="992458"/>
                  <a:pt x="1293541" y="970156"/>
                </a:cubicBezTo>
                <a:lnTo>
                  <a:pt x="1304692" y="936702"/>
                </a:lnTo>
                <a:cubicBezTo>
                  <a:pt x="1308409" y="910682"/>
                  <a:pt x="1309934" y="884254"/>
                  <a:pt x="1315844" y="858643"/>
                </a:cubicBezTo>
                <a:cubicBezTo>
                  <a:pt x="1321130" y="835736"/>
                  <a:pt x="1321523" y="808359"/>
                  <a:pt x="1338146" y="791736"/>
                </a:cubicBezTo>
                <a:cubicBezTo>
                  <a:pt x="1392228" y="737654"/>
                  <a:pt x="1365255" y="758794"/>
                  <a:pt x="1416205" y="724829"/>
                </a:cubicBezTo>
                <a:cubicBezTo>
                  <a:pt x="1438694" y="729327"/>
                  <a:pt x="1489006" y="732030"/>
                  <a:pt x="1505414" y="758282"/>
                </a:cubicBezTo>
                <a:cubicBezTo>
                  <a:pt x="1517874" y="778218"/>
                  <a:pt x="1522015" y="802383"/>
                  <a:pt x="1527717" y="825190"/>
                </a:cubicBezTo>
                <a:cubicBezTo>
                  <a:pt x="1541719" y="881198"/>
                  <a:pt x="1534022" y="855256"/>
                  <a:pt x="1550019" y="903248"/>
                </a:cubicBezTo>
                <a:cubicBezTo>
                  <a:pt x="1546302" y="996175"/>
                  <a:pt x="1545494" y="1089264"/>
                  <a:pt x="1538868" y="1182029"/>
                </a:cubicBezTo>
                <a:cubicBezTo>
                  <a:pt x="1538031" y="1193753"/>
                  <a:pt x="1530946" y="1204180"/>
                  <a:pt x="1527717" y="1215482"/>
                </a:cubicBezTo>
                <a:cubicBezTo>
                  <a:pt x="1523507" y="1230218"/>
                  <a:pt x="1520970" y="1245407"/>
                  <a:pt x="1516566" y="1260087"/>
                </a:cubicBezTo>
                <a:cubicBezTo>
                  <a:pt x="1506433" y="1293863"/>
                  <a:pt x="1494263" y="1326994"/>
                  <a:pt x="1483112" y="1360448"/>
                </a:cubicBezTo>
                <a:cubicBezTo>
                  <a:pt x="1479395" y="1371599"/>
                  <a:pt x="1478481" y="1384122"/>
                  <a:pt x="1471961" y="1393902"/>
                </a:cubicBezTo>
                <a:lnTo>
                  <a:pt x="1449658" y="1427356"/>
                </a:lnTo>
                <a:cubicBezTo>
                  <a:pt x="1421631" y="1511437"/>
                  <a:pt x="1459437" y="1407800"/>
                  <a:pt x="1416205" y="1494263"/>
                </a:cubicBezTo>
                <a:cubicBezTo>
                  <a:pt x="1370040" y="1586594"/>
                  <a:pt x="1446661" y="1465305"/>
                  <a:pt x="1382751" y="1561170"/>
                </a:cubicBezTo>
                <a:cubicBezTo>
                  <a:pt x="1351162" y="1655940"/>
                  <a:pt x="1395219" y="1540391"/>
                  <a:pt x="1349297" y="1616926"/>
                </a:cubicBezTo>
                <a:cubicBezTo>
                  <a:pt x="1343249" y="1627005"/>
                  <a:pt x="1345489" y="1641201"/>
                  <a:pt x="1338146" y="1650380"/>
                </a:cubicBezTo>
                <a:cubicBezTo>
                  <a:pt x="1329774" y="1660845"/>
                  <a:pt x="1315157" y="1664310"/>
                  <a:pt x="1304692" y="1672682"/>
                </a:cubicBezTo>
                <a:cubicBezTo>
                  <a:pt x="1296482" y="1679250"/>
                  <a:pt x="1288958" y="1686775"/>
                  <a:pt x="1282390" y="1694985"/>
                </a:cubicBezTo>
                <a:cubicBezTo>
                  <a:pt x="1260442" y="1722421"/>
                  <a:pt x="1264712" y="1730546"/>
                  <a:pt x="1237785" y="1750741"/>
                </a:cubicBezTo>
                <a:cubicBezTo>
                  <a:pt x="1231136" y="1755728"/>
                  <a:pt x="1222917" y="1758175"/>
                  <a:pt x="1215483" y="1761892"/>
                </a:cubicBezTo>
              </a:path>
            </a:pathLst>
          </a:cu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57B4DE-1B5C-6746-AA99-F59105484561}"/>
              </a:ext>
            </a:extLst>
          </p:cNvPr>
          <p:cNvSpPr txBox="1"/>
          <p:nvPr/>
        </p:nvSpPr>
        <p:spPr>
          <a:xfrm>
            <a:off x="1327400" y="5609916"/>
            <a:ext cx="1329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Underfitting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F8075F-F287-5E40-B0FD-8794220CF59B}"/>
              </a:ext>
            </a:extLst>
          </p:cNvPr>
          <p:cNvSpPr txBox="1"/>
          <p:nvPr/>
        </p:nvSpPr>
        <p:spPr>
          <a:xfrm>
            <a:off x="9735275" y="5651896"/>
            <a:ext cx="1192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Overfitting</a:t>
            </a:r>
          </a:p>
        </p:txBody>
      </p:sp>
    </p:spTree>
    <p:extLst>
      <p:ext uri="{BB962C8B-B14F-4D97-AF65-F5344CB8AC3E}">
        <p14:creationId xmlns:p14="http://schemas.microsoft.com/office/powerpoint/2010/main" val="25934247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10 - Bias and Variance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4397" y="2063694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Cat classification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0054" r="41629"/>
          <a:stretch/>
        </p:blipFill>
        <p:spPr>
          <a:xfrm>
            <a:off x="5572617" y="1581531"/>
            <a:ext cx="1385571" cy="1549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6090" t="5578" r="22829" b="9656"/>
          <a:stretch/>
        </p:blipFill>
        <p:spPr>
          <a:xfrm>
            <a:off x="7250013" y="1581531"/>
            <a:ext cx="1473203" cy="154910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74321" y="3375041"/>
            <a:ext cx="3219151" cy="1308100"/>
            <a:chOff x="762248" y="4039731"/>
            <a:chExt cx="3219151" cy="1308100"/>
          </a:xfrm>
        </p:grpSpPr>
        <p:sp>
          <p:nvSpPr>
            <p:cNvPr id="7" name="TextBox 6"/>
            <p:cNvSpPr txBox="1"/>
            <p:nvPr/>
          </p:nvSpPr>
          <p:spPr>
            <a:xfrm>
              <a:off x="762248" y="4039731"/>
              <a:ext cx="32191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Train set error: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2248" y="4763056"/>
              <a:ext cx="29001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 set error: 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5B82471-ABAA-514F-803A-51996CBD0E37}"/>
              </a:ext>
            </a:extLst>
          </p:cNvPr>
          <p:cNvSpPr txBox="1"/>
          <p:nvPr/>
        </p:nvSpPr>
        <p:spPr>
          <a:xfrm>
            <a:off x="4421528" y="3498151"/>
            <a:ext cx="5597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AB9EBD-DBC1-7841-AB20-DD9151302F4A}"/>
              </a:ext>
            </a:extLst>
          </p:cNvPr>
          <p:cNvSpPr txBox="1"/>
          <p:nvPr/>
        </p:nvSpPr>
        <p:spPr>
          <a:xfrm>
            <a:off x="4421528" y="4142917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11%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541C74-DAA2-8949-BE76-2FB75BBD01A1}"/>
              </a:ext>
            </a:extLst>
          </p:cNvPr>
          <p:cNvSpPr txBox="1"/>
          <p:nvPr/>
        </p:nvSpPr>
        <p:spPr>
          <a:xfrm>
            <a:off x="5848466" y="3498151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15%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DA94BA-2BD9-C949-830C-447C1FFED799}"/>
              </a:ext>
            </a:extLst>
          </p:cNvPr>
          <p:cNvSpPr txBox="1"/>
          <p:nvPr/>
        </p:nvSpPr>
        <p:spPr>
          <a:xfrm>
            <a:off x="5848466" y="4142917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16%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27ACAF-5839-2042-88EF-D49A7B4570D0}"/>
              </a:ext>
            </a:extLst>
          </p:cNvPr>
          <p:cNvSpPr txBox="1"/>
          <p:nvPr/>
        </p:nvSpPr>
        <p:spPr>
          <a:xfrm>
            <a:off x="7275404" y="3498283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15%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5AC7E2-BD73-4A43-8B81-5B9A5F7F3DCC}"/>
              </a:ext>
            </a:extLst>
          </p:cNvPr>
          <p:cNvSpPr txBox="1"/>
          <p:nvPr/>
        </p:nvSpPr>
        <p:spPr>
          <a:xfrm>
            <a:off x="7275404" y="4143049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30%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66AD1C-D5D0-BF45-9575-960F9F005909}"/>
              </a:ext>
            </a:extLst>
          </p:cNvPr>
          <p:cNvSpPr txBox="1"/>
          <p:nvPr/>
        </p:nvSpPr>
        <p:spPr>
          <a:xfrm>
            <a:off x="8702342" y="3498151"/>
            <a:ext cx="792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0.5%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92D53D-FA37-AB40-9B9A-DF74DAAD641C}"/>
              </a:ext>
            </a:extLst>
          </p:cNvPr>
          <p:cNvSpPr txBox="1"/>
          <p:nvPr/>
        </p:nvSpPr>
        <p:spPr>
          <a:xfrm>
            <a:off x="8702342" y="4142917"/>
            <a:ext cx="792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1.2%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2101C3B-2235-0144-B928-5658D9558036}"/>
              </a:ext>
            </a:extLst>
          </p:cNvPr>
          <p:cNvSpPr txBox="1"/>
          <p:nvPr/>
        </p:nvSpPr>
        <p:spPr>
          <a:xfrm>
            <a:off x="5959067" y="4994695"/>
            <a:ext cx="612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High</a:t>
            </a:r>
          </a:p>
          <a:p>
            <a:pPr algn="ctr"/>
            <a:r>
              <a:rPr lang="en-US" dirty="0"/>
              <a:t>Bias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16D5FD-B5C5-2C4D-9C9E-06412DDFAD45}"/>
              </a:ext>
            </a:extLst>
          </p:cNvPr>
          <p:cNvSpPr txBox="1"/>
          <p:nvPr/>
        </p:nvSpPr>
        <p:spPr>
          <a:xfrm>
            <a:off x="7136744" y="4994695"/>
            <a:ext cx="9925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High</a:t>
            </a:r>
          </a:p>
          <a:p>
            <a:pPr algn="ctr"/>
            <a:r>
              <a:rPr lang="en-US" dirty="0"/>
              <a:t>Variance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/>
              <a:t>High</a:t>
            </a:r>
          </a:p>
          <a:p>
            <a:pPr algn="ctr"/>
            <a:r>
              <a:rPr lang="en-US" dirty="0"/>
              <a:t>Bias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D4EC30-672F-2344-B394-1C8489E89907}"/>
              </a:ext>
            </a:extLst>
          </p:cNvPr>
          <p:cNvSpPr txBox="1"/>
          <p:nvPr/>
        </p:nvSpPr>
        <p:spPr>
          <a:xfrm>
            <a:off x="4352111" y="5147096"/>
            <a:ext cx="992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High</a:t>
            </a:r>
          </a:p>
          <a:p>
            <a:pPr algn="ctr"/>
            <a:r>
              <a:rPr lang="en-US" dirty="0"/>
              <a:t>Variance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15CA7DA-F0AA-C84F-B973-BC97061EEA31}"/>
              </a:ext>
            </a:extLst>
          </p:cNvPr>
          <p:cNvSpPr txBox="1"/>
          <p:nvPr/>
        </p:nvSpPr>
        <p:spPr>
          <a:xfrm>
            <a:off x="8602154" y="5014205"/>
            <a:ext cx="9925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Low</a:t>
            </a:r>
          </a:p>
          <a:p>
            <a:pPr algn="ctr"/>
            <a:r>
              <a:rPr lang="en-US" dirty="0"/>
              <a:t>Variance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/>
              <a:t>Low</a:t>
            </a:r>
          </a:p>
          <a:p>
            <a:pPr algn="ctr"/>
            <a:r>
              <a:rPr lang="en-US" dirty="0"/>
              <a:t>Bias</a:t>
            </a:r>
          </a:p>
        </p:txBody>
      </p:sp>
    </p:spTree>
    <p:extLst>
      <p:ext uri="{BB962C8B-B14F-4D97-AF65-F5344CB8AC3E}">
        <p14:creationId xmlns:p14="http://schemas.microsoft.com/office/powerpoint/2010/main" val="414654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10 - High bias and high variance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3696179" y="2140801"/>
            <a:ext cx="4799643" cy="3502373"/>
            <a:chOff x="407807" y="1796906"/>
            <a:chExt cx="3357843" cy="2486074"/>
          </a:xfrm>
        </p:grpSpPr>
        <p:cxnSp>
          <p:nvCxnSpPr>
            <p:cNvPr id="62" name="Straight Arrow Connector 61"/>
            <p:cNvCxnSpPr/>
            <p:nvPr/>
          </p:nvCxnSpPr>
          <p:spPr>
            <a:xfrm flipV="1">
              <a:off x="407807" y="4077884"/>
              <a:ext cx="3357843" cy="293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/>
            <p:cNvGrpSpPr/>
            <p:nvPr/>
          </p:nvGrpSpPr>
          <p:grpSpPr>
            <a:xfrm>
              <a:off x="682546" y="1796906"/>
              <a:ext cx="2281755" cy="2486074"/>
              <a:chOff x="682546" y="1796906"/>
              <a:chExt cx="2281755" cy="2486074"/>
            </a:xfrm>
          </p:grpSpPr>
          <p:cxnSp>
            <p:nvCxnSpPr>
              <p:cNvPr id="66" name="Straight Arrow Connector 65"/>
              <p:cNvCxnSpPr/>
              <p:nvPr/>
            </p:nvCxnSpPr>
            <p:spPr>
              <a:xfrm flipV="1">
                <a:off x="682546" y="1796906"/>
                <a:ext cx="0" cy="248607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Oval 68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Connector 83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oup 85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46" name="Straight Connector 145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7" name="Straight Connector 86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Oval 98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1" name="Straight Connector 100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" name="Group 10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4" name="Straight Connector 103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8" name="Group 107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2" name="Straight Connector 14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9" name="Group 108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0" name="Straight Connector 13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0" name="Group 109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1" name="Oval 110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2" name="Group 111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4" name="Straight Connector 13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4" name="Oval 113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0" name="Straight Connector 12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7" name="Oval 116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8" name="Group 117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8" name="Straight Connector 12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6" name="Straight Connector 12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4" name="Straight Connector 12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2" name="Straight Connector 12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8368915" y="5236652"/>
                <a:ext cx="67236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8915" y="5236652"/>
                <a:ext cx="672364" cy="584775"/>
              </a:xfrm>
              <a:prstGeom prst="rect">
                <a:avLst/>
              </a:prstGeom>
              <a:blipFill>
                <a:blip r:embed="rId2"/>
                <a:stretch>
                  <a:fillRect b="-2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8" name="TextBox 147"/>
              <p:cNvSpPr txBox="1"/>
              <p:nvPr/>
            </p:nvSpPr>
            <p:spPr>
              <a:xfrm>
                <a:off x="3453286" y="1748766"/>
                <a:ext cx="68185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148" name="TextBox 1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3286" y="1748766"/>
                <a:ext cx="681853" cy="584775"/>
              </a:xfrm>
              <a:prstGeom prst="rect">
                <a:avLst/>
              </a:prstGeom>
              <a:blipFill>
                <a:blip r:embed="rId3"/>
                <a:stretch>
                  <a:fillRect b="-2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reeform 3">
            <a:extLst>
              <a:ext uri="{FF2B5EF4-FFF2-40B4-BE49-F238E27FC236}">
                <a16:creationId xmlns:a16="http://schemas.microsoft.com/office/drawing/2014/main" id="{A5EAB2E6-7A8C-4D4D-9E05-CA5A1241D87D}"/>
              </a:ext>
            </a:extLst>
          </p:cNvPr>
          <p:cNvSpPr/>
          <p:nvPr/>
        </p:nvSpPr>
        <p:spPr>
          <a:xfrm>
            <a:off x="4421529" y="2280212"/>
            <a:ext cx="2453926" cy="3483980"/>
          </a:xfrm>
          <a:custGeom>
            <a:avLst/>
            <a:gdLst>
              <a:gd name="connsiteX0" fmla="*/ 0 w 2453926"/>
              <a:gd name="connsiteY0" fmla="*/ 0 h 3483980"/>
              <a:gd name="connsiteX1" fmla="*/ 23149 w 2453926"/>
              <a:gd name="connsiteY1" fmla="*/ 81023 h 3483980"/>
              <a:gd name="connsiteX2" fmla="*/ 34724 w 2453926"/>
              <a:gd name="connsiteY2" fmla="*/ 115747 h 3483980"/>
              <a:gd name="connsiteX3" fmla="*/ 57874 w 2453926"/>
              <a:gd name="connsiteY3" fmla="*/ 138897 h 3483980"/>
              <a:gd name="connsiteX4" fmla="*/ 81023 w 2453926"/>
              <a:gd name="connsiteY4" fmla="*/ 173621 h 3483980"/>
              <a:gd name="connsiteX5" fmla="*/ 150471 w 2453926"/>
              <a:gd name="connsiteY5" fmla="*/ 219919 h 3483980"/>
              <a:gd name="connsiteX6" fmla="*/ 231494 w 2453926"/>
              <a:gd name="connsiteY6" fmla="*/ 289367 h 3483980"/>
              <a:gd name="connsiteX7" fmla="*/ 254643 w 2453926"/>
              <a:gd name="connsiteY7" fmla="*/ 324091 h 3483980"/>
              <a:gd name="connsiteX8" fmla="*/ 277793 w 2453926"/>
              <a:gd name="connsiteY8" fmla="*/ 347241 h 3483980"/>
              <a:gd name="connsiteX9" fmla="*/ 289367 w 2453926"/>
              <a:gd name="connsiteY9" fmla="*/ 381965 h 3483980"/>
              <a:gd name="connsiteX10" fmla="*/ 335666 w 2453926"/>
              <a:gd name="connsiteY10" fmla="*/ 428264 h 3483980"/>
              <a:gd name="connsiteX11" fmla="*/ 381965 w 2453926"/>
              <a:gd name="connsiteY11" fmla="*/ 486137 h 3483980"/>
              <a:gd name="connsiteX12" fmla="*/ 416689 w 2453926"/>
              <a:gd name="connsiteY12" fmla="*/ 497712 h 3483980"/>
              <a:gd name="connsiteX13" fmla="*/ 474562 w 2453926"/>
              <a:gd name="connsiteY13" fmla="*/ 613459 h 3483980"/>
              <a:gd name="connsiteX14" fmla="*/ 474562 w 2453926"/>
              <a:gd name="connsiteY14" fmla="*/ 613459 h 3483980"/>
              <a:gd name="connsiteX15" fmla="*/ 509286 w 2453926"/>
              <a:gd name="connsiteY15" fmla="*/ 682907 h 3483980"/>
              <a:gd name="connsiteX16" fmla="*/ 532436 w 2453926"/>
              <a:gd name="connsiteY16" fmla="*/ 706056 h 3483980"/>
              <a:gd name="connsiteX17" fmla="*/ 567160 w 2453926"/>
              <a:gd name="connsiteY17" fmla="*/ 775504 h 3483980"/>
              <a:gd name="connsiteX18" fmla="*/ 636608 w 2453926"/>
              <a:gd name="connsiteY18" fmla="*/ 856527 h 3483980"/>
              <a:gd name="connsiteX19" fmla="*/ 694481 w 2453926"/>
              <a:gd name="connsiteY19" fmla="*/ 925975 h 3483980"/>
              <a:gd name="connsiteX20" fmla="*/ 729205 w 2453926"/>
              <a:gd name="connsiteY20" fmla="*/ 949124 h 3483980"/>
              <a:gd name="connsiteX21" fmla="*/ 775504 w 2453926"/>
              <a:gd name="connsiteY21" fmla="*/ 1006998 h 3483980"/>
              <a:gd name="connsiteX22" fmla="*/ 810228 w 2453926"/>
              <a:gd name="connsiteY22" fmla="*/ 1030147 h 3483980"/>
              <a:gd name="connsiteX23" fmla="*/ 856527 w 2453926"/>
              <a:gd name="connsiteY23" fmla="*/ 1076446 h 3483980"/>
              <a:gd name="connsiteX24" fmla="*/ 879676 w 2453926"/>
              <a:gd name="connsiteY24" fmla="*/ 1145894 h 3483980"/>
              <a:gd name="connsiteX25" fmla="*/ 902825 w 2453926"/>
              <a:gd name="connsiteY25" fmla="*/ 1180618 h 3483980"/>
              <a:gd name="connsiteX26" fmla="*/ 937549 w 2453926"/>
              <a:gd name="connsiteY26" fmla="*/ 1250066 h 3483980"/>
              <a:gd name="connsiteX27" fmla="*/ 960699 w 2453926"/>
              <a:gd name="connsiteY27" fmla="*/ 1273216 h 3483980"/>
              <a:gd name="connsiteX28" fmla="*/ 1006998 w 2453926"/>
              <a:gd name="connsiteY28" fmla="*/ 1331089 h 3483980"/>
              <a:gd name="connsiteX29" fmla="*/ 1030147 w 2453926"/>
              <a:gd name="connsiteY29" fmla="*/ 1458410 h 3483980"/>
              <a:gd name="connsiteX30" fmla="*/ 1018572 w 2453926"/>
              <a:gd name="connsiteY30" fmla="*/ 1620456 h 3483980"/>
              <a:gd name="connsiteX31" fmla="*/ 995423 w 2453926"/>
              <a:gd name="connsiteY31" fmla="*/ 1655180 h 3483980"/>
              <a:gd name="connsiteX32" fmla="*/ 891251 w 2453926"/>
              <a:gd name="connsiteY32" fmla="*/ 1701479 h 3483980"/>
              <a:gd name="connsiteX33" fmla="*/ 821803 w 2453926"/>
              <a:gd name="connsiteY33" fmla="*/ 1736203 h 3483980"/>
              <a:gd name="connsiteX34" fmla="*/ 798653 w 2453926"/>
              <a:gd name="connsiteY34" fmla="*/ 1759352 h 3483980"/>
              <a:gd name="connsiteX35" fmla="*/ 729205 w 2453926"/>
              <a:gd name="connsiteY35" fmla="*/ 1805651 h 3483980"/>
              <a:gd name="connsiteX36" fmla="*/ 706056 w 2453926"/>
              <a:gd name="connsiteY36" fmla="*/ 1840375 h 3483980"/>
              <a:gd name="connsiteX37" fmla="*/ 682906 w 2453926"/>
              <a:gd name="connsiteY37" fmla="*/ 1863524 h 3483980"/>
              <a:gd name="connsiteX38" fmla="*/ 659757 w 2453926"/>
              <a:gd name="connsiteY38" fmla="*/ 1932972 h 3483980"/>
              <a:gd name="connsiteX39" fmla="*/ 694481 w 2453926"/>
              <a:gd name="connsiteY39" fmla="*/ 2106593 h 3483980"/>
              <a:gd name="connsiteX40" fmla="*/ 763929 w 2453926"/>
              <a:gd name="connsiteY40" fmla="*/ 2129742 h 3483980"/>
              <a:gd name="connsiteX41" fmla="*/ 798653 w 2453926"/>
              <a:gd name="connsiteY41" fmla="*/ 2141317 h 3483980"/>
              <a:gd name="connsiteX42" fmla="*/ 914400 w 2453926"/>
              <a:gd name="connsiteY42" fmla="*/ 2118167 h 3483980"/>
              <a:gd name="connsiteX43" fmla="*/ 949124 w 2453926"/>
              <a:gd name="connsiteY43" fmla="*/ 2083443 h 3483980"/>
              <a:gd name="connsiteX44" fmla="*/ 983848 w 2453926"/>
              <a:gd name="connsiteY44" fmla="*/ 2060294 h 3483980"/>
              <a:gd name="connsiteX45" fmla="*/ 1053296 w 2453926"/>
              <a:gd name="connsiteY45" fmla="*/ 1979271 h 3483980"/>
              <a:gd name="connsiteX46" fmla="*/ 1088020 w 2453926"/>
              <a:gd name="connsiteY46" fmla="*/ 1909823 h 3483980"/>
              <a:gd name="connsiteX47" fmla="*/ 1099595 w 2453926"/>
              <a:gd name="connsiteY47" fmla="*/ 1840375 h 3483980"/>
              <a:gd name="connsiteX48" fmla="*/ 1134319 w 2453926"/>
              <a:gd name="connsiteY48" fmla="*/ 1724628 h 3483980"/>
              <a:gd name="connsiteX49" fmla="*/ 1145894 w 2453926"/>
              <a:gd name="connsiteY49" fmla="*/ 1689904 h 3483980"/>
              <a:gd name="connsiteX50" fmla="*/ 1157468 w 2453926"/>
              <a:gd name="connsiteY50" fmla="*/ 1655180 h 3483980"/>
              <a:gd name="connsiteX51" fmla="*/ 1203767 w 2453926"/>
              <a:gd name="connsiteY51" fmla="*/ 1608881 h 3483980"/>
              <a:gd name="connsiteX52" fmla="*/ 1226917 w 2453926"/>
              <a:gd name="connsiteY52" fmla="*/ 1585732 h 3483980"/>
              <a:gd name="connsiteX53" fmla="*/ 1238491 w 2453926"/>
              <a:gd name="connsiteY53" fmla="*/ 1551008 h 3483980"/>
              <a:gd name="connsiteX54" fmla="*/ 1284790 w 2453926"/>
              <a:gd name="connsiteY54" fmla="*/ 1504709 h 3483980"/>
              <a:gd name="connsiteX55" fmla="*/ 1296365 w 2453926"/>
              <a:gd name="connsiteY55" fmla="*/ 1469985 h 3483980"/>
              <a:gd name="connsiteX56" fmla="*/ 1342663 w 2453926"/>
              <a:gd name="connsiteY56" fmla="*/ 1400537 h 3483980"/>
              <a:gd name="connsiteX57" fmla="*/ 1365813 w 2453926"/>
              <a:gd name="connsiteY57" fmla="*/ 1331089 h 3483980"/>
              <a:gd name="connsiteX58" fmla="*/ 1377387 w 2453926"/>
              <a:gd name="connsiteY58" fmla="*/ 1273216 h 3483980"/>
              <a:gd name="connsiteX59" fmla="*/ 1400537 w 2453926"/>
              <a:gd name="connsiteY59" fmla="*/ 1099595 h 3483980"/>
              <a:gd name="connsiteX60" fmla="*/ 1412112 w 2453926"/>
              <a:gd name="connsiteY60" fmla="*/ 1053297 h 3483980"/>
              <a:gd name="connsiteX61" fmla="*/ 1446836 w 2453926"/>
              <a:gd name="connsiteY61" fmla="*/ 949124 h 3483980"/>
              <a:gd name="connsiteX62" fmla="*/ 1469985 w 2453926"/>
              <a:gd name="connsiteY62" fmla="*/ 879676 h 3483980"/>
              <a:gd name="connsiteX63" fmla="*/ 1493134 w 2453926"/>
              <a:gd name="connsiteY63" fmla="*/ 844952 h 3483980"/>
              <a:gd name="connsiteX64" fmla="*/ 1516284 w 2453926"/>
              <a:gd name="connsiteY64" fmla="*/ 821803 h 3483980"/>
              <a:gd name="connsiteX65" fmla="*/ 1551008 w 2453926"/>
              <a:gd name="connsiteY65" fmla="*/ 810228 h 3483980"/>
              <a:gd name="connsiteX66" fmla="*/ 1632030 w 2453926"/>
              <a:gd name="connsiteY66" fmla="*/ 775504 h 3483980"/>
              <a:gd name="connsiteX67" fmla="*/ 1782501 w 2453926"/>
              <a:gd name="connsiteY67" fmla="*/ 798653 h 3483980"/>
              <a:gd name="connsiteX68" fmla="*/ 1805651 w 2453926"/>
              <a:gd name="connsiteY68" fmla="*/ 821803 h 3483980"/>
              <a:gd name="connsiteX69" fmla="*/ 1840375 w 2453926"/>
              <a:gd name="connsiteY69" fmla="*/ 879676 h 3483980"/>
              <a:gd name="connsiteX70" fmla="*/ 1851949 w 2453926"/>
              <a:gd name="connsiteY70" fmla="*/ 914400 h 3483980"/>
              <a:gd name="connsiteX71" fmla="*/ 1828800 w 2453926"/>
              <a:gd name="connsiteY71" fmla="*/ 1030147 h 3483980"/>
              <a:gd name="connsiteX72" fmla="*/ 1747777 w 2453926"/>
              <a:gd name="connsiteY72" fmla="*/ 1099595 h 3483980"/>
              <a:gd name="connsiteX73" fmla="*/ 1724628 w 2453926"/>
              <a:gd name="connsiteY73" fmla="*/ 1122745 h 3483980"/>
              <a:gd name="connsiteX74" fmla="*/ 1689904 w 2453926"/>
              <a:gd name="connsiteY74" fmla="*/ 1145894 h 3483980"/>
              <a:gd name="connsiteX75" fmla="*/ 1655180 w 2453926"/>
              <a:gd name="connsiteY75" fmla="*/ 1180618 h 3483980"/>
              <a:gd name="connsiteX76" fmla="*/ 1620456 w 2453926"/>
              <a:gd name="connsiteY76" fmla="*/ 1192193 h 3483980"/>
              <a:gd name="connsiteX77" fmla="*/ 1562582 w 2453926"/>
              <a:gd name="connsiteY77" fmla="*/ 1238491 h 3483980"/>
              <a:gd name="connsiteX78" fmla="*/ 1527858 w 2453926"/>
              <a:gd name="connsiteY78" fmla="*/ 1250066 h 3483980"/>
              <a:gd name="connsiteX79" fmla="*/ 1516284 w 2453926"/>
              <a:gd name="connsiteY79" fmla="*/ 1284790 h 3483980"/>
              <a:gd name="connsiteX80" fmla="*/ 1493134 w 2453926"/>
              <a:gd name="connsiteY80" fmla="*/ 1307940 h 3483980"/>
              <a:gd name="connsiteX81" fmla="*/ 1458410 w 2453926"/>
              <a:gd name="connsiteY81" fmla="*/ 1435261 h 3483980"/>
              <a:gd name="connsiteX82" fmla="*/ 1446836 w 2453926"/>
              <a:gd name="connsiteY82" fmla="*/ 1921398 h 3483980"/>
              <a:gd name="connsiteX83" fmla="*/ 1423686 w 2453926"/>
              <a:gd name="connsiteY83" fmla="*/ 2037145 h 3483980"/>
              <a:gd name="connsiteX84" fmla="*/ 1435261 w 2453926"/>
              <a:gd name="connsiteY84" fmla="*/ 2291788 h 3483980"/>
              <a:gd name="connsiteX85" fmla="*/ 1446836 w 2453926"/>
              <a:gd name="connsiteY85" fmla="*/ 2326512 h 3483980"/>
              <a:gd name="connsiteX86" fmla="*/ 1493134 w 2453926"/>
              <a:gd name="connsiteY86" fmla="*/ 2395960 h 3483980"/>
              <a:gd name="connsiteX87" fmla="*/ 1539433 w 2453926"/>
              <a:gd name="connsiteY87" fmla="*/ 2442259 h 3483980"/>
              <a:gd name="connsiteX88" fmla="*/ 1562582 w 2453926"/>
              <a:gd name="connsiteY88" fmla="*/ 2511707 h 3483980"/>
              <a:gd name="connsiteX89" fmla="*/ 1632030 w 2453926"/>
              <a:gd name="connsiteY89" fmla="*/ 2604304 h 3483980"/>
              <a:gd name="connsiteX90" fmla="*/ 1666755 w 2453926"/>
              <a:gd name="connsiteY90" fmla="*/ 2662178 h 3483980"/>
              <a:gd name="connsiteX91" fmla="*/ 1701479 w 2453926"/>
              <a:gd name="connsiteY91" fmla="*/ 2720051 h 3483980"/>
              <a:gd name="connsiteX92" fmla="*/ 1736203 w 2453926"/>
              <a:gd name="connsiteY92" fmla="*/ 2777924 h 3483980"/>
              <a:gd name="connsiteX93" fmla="*/ 1805651 w 2453926"/>
              <a:gd name="connsiteY93" fmla="*/ 2824223 h 3483980"/>
              <a:gd name="connsiteX94" fmla="*/ 1828800 w 2453926"/>
              <a:gd name="connsiteY94" fmla="*/ 2858947 h 3483980"/>
              <a:gd name="connsiteX95" fmla="*/ 1875099 w 2453926"/>
              <a:gd name="connsiteY95" fmla="*/ 2905246 h 3483980"/>
              <a:gd name="connsiteX96" fmla="*/ 1909823 w 2453926"/>
              <a:gd name="connsiteY96" fmla="*/ 2939970 h 3483980"/>
              <a:gd name="connsiteX97" fmla="*/ 1944547 w 2453926"/>
              <a:gd name="connsiteY97" fmla="*/ 2974694 h 3483980"/>
              <a:gd name="connsiteX98" fmla="*/ 1967696 w 2453926"/>
              <a:gd name="connsiteY98" fmla="*/ 3009418 h 3483980"/>
              <a:gd name="connsiteX99" fmla="*/ 2060294 w 2453926"/>
              <a:gd name="connsiteY99" fmla="*/ 3090441 h 3483980"/>
              <a:gd name="connsiteX100" fmla="*/ 2083443 w 2453926"/>
              <a:gd name="connsiteY100" fmla="*/ 3125165 h 3483980"/>
              <a:gd name="connsiteX101" fmla="*/ 2141317 w 2453926"/>
              <a:gd name="connsiteY101" fmla="*/ 3171464 h 3483980"/>
              <a:gd name="connsiteX102" fmla="*/ 2199190 w 2453926"/>
              <a:gd name="connsiteY102" fmla="*/ 3229337 h 3483980"/>
              <a:gd name="connsiteX103" fmla="*/ 2222339 w 2453926"/>
              <a:gd name="connsiteY103" fmla="*/ 3264061 h 3483980"/>
              <a:gd name="connsiteX104" fmla="*/ 2268638 w 2453926"/>
              <a:gd name="connsiteY104" fmla="*/ 3310360 h 3483980"/>
              <a:gd name="connsiteX105" fmla="*/ 2338086 w 2453926"/>
              <a:gd name="connsiteY105" fmla="*/ 3391383 h 3483980"/>
              <a:gd name="connsiteX106" fmla="*/ 2372810 w 2453926"/>
              <a:gd name="connsiteY106" fmla="*/ 3414532 h 3483980"/>
              <a:gd name="connsiteX107" fmla="*/ 2419109 w 2453926"/>
              <a:gd name="connsiteY107" fmla="*/ 3460831 h 3483980"/>
              <a:gd name="connsiteX108" fmla="*/ 2453833 w 2453926"/>
              <a:gd name="connsiteY108" fmla="*/ 3483980 h 3483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2453926" h="3483980">
                <a:moveTo>
                  <a:pt x="0" y="0"/>
                </a:moveTo>
                <a:cubicBezTo>
                  <a:pt x="7716" y="27008"/>
                  <a:pt x="15078" y="54119"/>
                  <a:pt x="23149" y="81023"/>
                </a:cubicBezTo>
                <a:cubicBezTo>
                  <a:pt x="26655" y="92709"/>
                  <a:pt x="28447" y="105285"/>
                  <a:pt x="34724" y="115747"/>
                </a:cubicBezTo>
                <a:cubicBezTo>
                  <a:pt x="40339" y="125105"/>
                  <a:pt x="51057" y="130375"/>
                  <a:pt x="57874" y="138897"/>
                </a:cubicBezTo>
                <a:cubicBezTo>
                  <a:pt x="66564" y="149760"/>
                  <a:pt x="70554" y="164461"/>
                  <a:pt x="81023" y="173621"/>
                </a:cubicBezTo>
                <a:cubicBezTo>
                  <a:pt x="101961" y="191942"/>
                  <a:pt x="130798" y="200246"/>
                  <a:pt x="150471" y="219919"/>
                </a:cubicBezTo>
                <a:cubicBezTo>
                  <a:pt x="206607" y="276055"/>
                  <a:pt x="178610" y="254111"/>
                  <a:pt x="231494" y="289367"/>
                </a:cubicBezTo>
                <a:cubicBezTo>
                  <a:pt x="239210" y="300942"/>
                  <a:pt x="245953" y="313228"/>
                  <a:pt x="254643" y="324091"/>
                </a:cubicBezTo>
                <a:cubicBezTo>
                  <a:pt x="261460" y="332613"/>
                  <a:pt x="272178" y="337883"/>
                  <a:pt x="277793" y="347241"/>
                </a:cubicBezTo>
                <a:cubicBezTo>
                  <a:pt x="284070" y="357703"/>
                  <a:pt x="282276" y="372037"/>
                  <a:pt x="289367" y="381965"/>
                </a:cubicBezTo>
                <a:cubicBezTo>
                  <a:pt x="302053" y="399725"/>
                  <a:pt x="323559" y="410104"/>
                  <a:pt x="335666" y="428264"/>
                </a:cubicBezTo>
                <a:cubicBezTo>
                  <a:pt x="346182" y="444038"/>
                  <a:pt x="363637" y="475140"/>
                  <a:pt x="381965" y="486137"/>
                </a:cubicBezTo>
                <a:cubicBezTo>
                  <a:pt x="392427" y="492414"/>
                  <a:pt x="405114" y="493854"/>
                  <a:pt x="416689" y="497712"/>
                </a:cubicBezTo>
                <a:cubicBezTo>
                  <a:pt x="435011" y="571002"/>
                  <a:pt x="419439" y="530774"/>
                  <a:pt x="474562" y="613459"/>
                </a:cubicBezTo>
                <a:lnTo>
                  <a:pt x="474562" y="613459"/>
                </a:lnTo>
                <a:cubicBezTo>
                  <a:pt x="486787" y="650133"/>
                  <a:pt x="483644" y="650855"/>
                  <a:pt x="509286" y="682907"/>
                </a:cubicBezTo>
                <a:cubicBezTo>
                  <a:pt x="516103" y="691428"/>
                  <a:pt x="525619" y="697535"/>
                  <a:pt x="532436" y="706056"/>
                </a:cubicBezTo>
                <a:cubicBezTo>
                  <a:pt x="576661" y="761336"/>
                  <a:pt x="538637" y="718457"/>
                  <a:pt x="567160" y="775504"/>
                </a:cubicBezTo>
                <a:cubicBezTo>
                  <a:pt x="602942" y="847068"/>
                  <a:pt x="579646" y="771083"/>
                  <a:pt x="636608" y="856527"/>
                </a:cubicBezTo>
                <a:cubicBezTo>
                  <a:pt x="659370" y="890670"/>
                  <a:pt x="661060" y="898125"/>
                  <a:pt x="694481" y="925975"/>
                </a:cubicBezTo>
                <a:cubicBezTo>
                  <a:pt x="705168" y="934881"/>
                  <a:pt x="717630" y="941408"/>
                  <a:pt x="729205" y="949124"/>
                </a:cubicBezTo>
                <a:cubicBezTo>
                  <a:pt x="746392" y="974903"/>
                  <a:pt x="751945" y="988151"/>
                  <a:pt x="775504" y="1006998"/>
                </a:cubicBezTo>
                <a:cubicBezTo>
                  <a:pt x="786367" y="1015688"/>
                  <a:pt x="799666" y="1021094"/>
                  <a:pt x="810228" y="1030147"/>
                </a:cubicBezTo>
                <a:cubicBezTo>
                  <a:pt x="826799" y="1044351"/>
                  <a:pt x="856527" y="1076446"/>
                  <a:pt x="856527" y="1076446"/>
                </a:cubicBezTo>
                <a:cubicBezTo>
                  <a:pt x="864243" y="1099595"/>
                  <a:pt x="866141" y="1125591"/>
                  <a:pt x="879676" y="1145894"/>
                </a:cubicBezTo>
                <a:cubicBezTo>
                  <a:pt x="887392" y="1157469"/>
                  <a:pt x="896604" y="1168176"/>
                  <a:pt x="902825" y="1180618"/>
                </a:cubicBezTo>
                <a:cubicBezTo>
                  <a:pt x="931349" y="1237667"/>
                  <a:pt x="893323" y="1194783"/>
                  <a:pt x="937549" y="1250066"/>
                </a:cubicBezTo>
                <a:cubicBezTo>
                  <a:pt x="944366" y="1258588"/>
                  <a:pt x="953882" y="1264694"/>
                  <a:pt x="960699" y="1273216"/>
                </a:cubicBezTo>
                <a:cubicBezTo>
                  <a:pt x="1019100" y="1346217"/>
                  <a:pt x="951106" y="1275199"/>
                  <a:pt x="1006998" y="1331089"/>
                </a:cubicBezTo>
                <a:cubicBezTo>
                  <a:pt x="1023274" y="1379921"/>
                  <a:pt x="1030147" y="1392974"/>
                  <a:pt x="1030147" y="1458410"/>
                </a:cubicBezTo>
                <a:cubicBezTo>
                  <a:pt x="1030147" y="1512563"/>
                  <a:pt x="1027983" y="1567127"/>
                  <a:pt x="1018572" y="1620456"/>
                </a:cubicBezTo>
                <a:cubicBezTo>
                  <a:pt x="1016154" y="1634155"/>
                  <a:pt x="1005260" y="1645343"/>
                  <a:pt x="995423" y="1655180"/>
                </a:cubicBezTo>
                <a:cubicBezTo>
                  <a:pt x="948312" y="1702291"/>
                  <a:pt x="960009" y="1655641"/>
                  <a:pt x="891251" y="1701479"/>
                </a:cubicBezTo>
                <a:cubicBezTo>
                  <a:pt x="846375" y="1731396"/>
                  <a:pt x="869724" y="1720229"/>
                  <a:pt x="821803" y="1736203"/>
                </a:cubicBezTo>
                <a:cubicBezTo>
                  <a:pt x="814086" y="1743919"/>
                  <a:pt x="807383" y="1752804"/>
                  <a:pt x="798653" y="1759352"/>
                </a:cubicBezTo>
                <a:cubicBezTo>
                  <a:pt x="776395" y="1776045"/>
                  <a:pt x="729205" y="1805651"/>
                  <a:pt x="729205" y="1805651"/>
                </a:cubicBezTo>
                <a:cubicBezTo>
                  <a:pt x="721489" y="1817226"/>
                  <a:pt x="714746" y="1829512"/>
                  <a:pt x="706056" y="1840375"/>
                </a:cubicBezTo>
                <a:cubicBezTo>
                  <a:pt x="699239" y="1848896"/>
                  <a:pt x="687786" y="1853763"/>
                  <a:pt x="682906" y="1863524"/>
                </a:cubicBezTo>
                <a:cubicBezTo>
                  <a:pt x="671993" y="1885349"/>
                  <a:pt x="659757" y="1932972"/>
                  <a:pt x="659757" y="1932972"/>
                </a:cubicBezTo>
                <a:cubicBezTo>
                  <a:pt x="659919" y="1934914"/>
                  <a:pt x="649324" y="2078370"/>
                  <a:pt x="694481" y="2106593"/>
                </a:cubicBezTo>
                <a:cubicBezTo>
                  <a:pt x="715173" y="2119526"/>
                  <a:pt x="740780" y="2122026"/>
                  <a:pt x="763929" y="2129742"/>
                </a:cubicBezTo>
                <a:lnTo>
                  <a:pt x="798653" y="2141317"/>
                </a:lnTo>
                <a:cubicBezTo>
                  <a:pt x="805516" y="2140336"/>
                  <a:pt x="892361" y="2132860"/>
                  <a:pt x="914400" y="2118167"/>
                </a:cubicBezTo>
                <a:cubicBezTo>
                  <a:pt x="928020" y="2109087"/>
                  <a:pt x="936549" y="2093922"/>
                  <a:pt x="949124" y="2083443"/>
                </a:cubicBezTo>
                <a:cubicBezTo>
                  <a:pt x="959811" y="2074537"/>
                  <a:pt x="973286" y="2069347"/>
                  <a:pt x="983848" y="2060294"/>
                </a:cubicBezTo>
                <a:cubicBezTo>
                  <a:pt x="1008768" y="2038934"/>
                  <a:pt x="1037937" y="2009990"/>
                  <a:pt x="1053296" y="1979271"/>
                </a:cubicBezTo>
                <a:cubicBezTo>
                  <a:pt x="1101217" y="1883429"/>
                  <a:pt x="1021678" y="2009337"/>
                  <a:pt x="1088020" y="1909823"/>
                </a:cubicBezTo>
                <a:cubicBezTo>
                  <a:pt x="1091878" y="1886674"/>
                  <a:pt x="1094992" y="1863388"/>
                  <a:pt x="1099595" y="1840375"/>
                </a:cubicBezTo>
                <a:cubicBezTo>
                  <a:pt x="1108341" y="1796646"/>
                  <a:pt x="1119557" y="1768914"/>
                  <a:pt x="1134319" y="1724628"/>
                </a:cubicBezTo>
                <a:lnTo>
                  <a:pt x="1145894" y="1689904"/>
                </a:lnTo>
                <a:cubicBezTo>
                  <a:pt x="1149752" y="1678329"/>
                  <a:pt x="1148841" y="1663807"/>
                  <a:pt x="1157468" y="1655180"/>
                </a:cubicBezTo>
                <a:lnTo>
                  <a:pt x="1203767" y="1608881"/>
                </a:lnTo>
                <a:lnTo>
                  <a:pt x="1226917" y="1585732"/>
                </a:lnTo>
                <a:cubicBezTo>
                  <a:pt x="1230775" y="1574157"/>
                  <a:pt x="1231400" y="1560936"/>
                  <a:pt x="1238491" y="1551008"/>
                </a:cubicBezTo>
                <a:cubicBezTo>
                  <a:pt x="1251177" y="1533248"/>
                  <a:pt x="1284790" y="1504709"/>
                  <a:pt x="1284790" y="1504709"/>
                </a:cubicBezTo>
                <a:cubicBezTo>
                  <a:pt x="1288648" y="1493134"/>
                  <a:pt x="1290440" y="1480650"/>
                  <a:pt x="1296365" y="1469985"/>
                </a:cubicBezTo>
                <a:cubicBezTo>
                  <a:pt x="1309876" y="1445664"/>
                  <a:pt x="1333865" y="1426931"/>
                  <a:pt x="1342663" y="1400537"/>
                </a:cubicBezTo>
                <a:cubicBezTo>
                  <a:pt x="1350380" y="1377388"/>
                  <a:pt x="1361028" y="1355017"/>
                  <a:pt x="1365813" y="1331089"/>
                </a:cubicBezTo>
                <a:cubicBezTo>
                  <a:pt x="1369671" y="1311798"/>
                  <a:pt x="1374396" y="1292660"/>
                  <a:pt x="1377387" y="1273216"/>
                </a:cubicBezTo>
                <a:cubicBezTo>
                  <a:pt x="1387461" y="1207731"/>
                  <a:pt x="1388847" y="1163889"/>
                  <a:pt x="1400537" y="1099595"/>
                </a:cubicBezTo>
                <a:cubicBezTo>
                  <a:pt x="1403383" y="1083944"/>
                  <a:pt x="1407541" y="1068534"/>
                  <a:pt x="1412112" y="1053297"/>
                </a:cubicBezTo>
                <a:cubicBezTo>
                  <a:pt x="1412131" y="1053235"/>
                  <a:pt x="1441038" y="966517"/>
                  <a:pt x="1446836" y="949124"/>
                </a:cubicBezTo>
                <a:cubicBezTo>
                  <a:pt x="1446838" y="949119"/>
                  <a:pt x="1469982" y="879680"/>
                  <a:pt x="1469985" y="879676"/>
                </a:cubicBezTo>
                <a:cubicBezTo>
                  <a:pt x="1477701" y="868101"/>
                  <a:pt x="1484444" y="855815"/>
                  <a:pt x="1493134" y="844952"/>
                </a:cubicBezTo>
                <a:cubicBezTo>
                  <a:pt x="1499951" y="836431"/>
                  <a:pt x="1506926" y="827418"/>
                  <a:pt x="1516284" y="821803"/>
                </a:cubicBezTo>
                <a:cubicBezTo>
                  <a:pt x="1526746" y="815526"/>
                  <a:pt x="1540095" y="815684"/>
                  <a:pt x="1551008" y="810228"/>
                </a:cubicBezTo>
                <a:cubicBezTo>
                  <a:pt x="1630941" y="770262"/>
                  <a:pt x="1535674" y="799594"/>
                  <a:pt x="1632030" y="775504"/>
                </a:cubicBezTo>
                <a:cubicBezTo>
                  <a:pt x="1638703" y="776171"/>
                  <a:pt x="1749133" y="778632"/>
                  <a:pt x="1782501" y="798653"/>
                </a:cubicBezTo>
                <a:cubicBezTo>
                  <a:pt x="1791859" y="804268"/>
                  <a:pt x="1797934" y="814086"/>
                  <a:pt x="1805651" y="821803"/>
                </a:cubicBezTo>
                <a:cubicBezTo>
                  <a:pt x="1838438" y="920170"/>
                  <a:pt x="1792710" y="800235"/>
                  <a:pt x="1840375" y="879676"/>
                </a:cubicBezTo>
                <a:cubicBezTo>
                  <a:pt x="1846652" y="890138"/>
                  <a:pt x="1848091" y="902825"/>
                  <a:pt x="1851949" y="914400"/>
                </a:cubicBezTo>
                <a:cubicBezTo>
                  <a:pt x="1851555" y="917159"/>
                  <a:pt x="1843231" y="1009944"/>
                  <a:pt x="1828800" y="1030147"/>
                </a:cubicBezTo>
                <a:cubicBezTo>
                  <a:pt x="1791647" y="1082161"/>
                  <a:pt x="1788562" y="1066966"/>
                  <a:pt x="1747777" y="1099595"/>
                </a:cubicBezTo>
                <a:cubicBezTo>
                  <a:pt x="1739256" y="1106412"/>
                  <a:pt x="1733149" y="1115928"/>
                  <a:pt x="1724628" y="1122745"/>
                </a:cubicBezTo>
                <a:cubicBezTo>
                  <a:pt x="1713765" y="1131435"/>
                  <a:pt x="1700591" y="1136988"/>
                  <a:pt x="1689904" y="1145894"/>
                </a:cubicBezTo>
                <a:cubicBezTo>
                  <a:pt x="1677329" y="1156373"/>
                  <a:pt x="1668800" y="1171538"/>
                  <a:pt x="1655180" y="1180618"/>
                </a:cubicBezTo>
                <a:cubicBezTo>
                  <a:pt x="1645028" y="1187386"/>
                  <a:pt x="1632031" y="1188335"/>
                  <a:pt x="1620456" y="1192193"/>
                </a:cubicBezTo>
                <a:cubicBezTo>
                  <a:pt x="1598924" y="1213724"/>
                  <a:pt x="1591784" y="1223890"/>
                  <a:pt x="1562582" y="1238491"/>
                </a:cubicBezTo>
                <a:cubicBezTo>
                  <a:pt x="1551669" y="1243947"/>
                  <a:pt x="1539433" y="1246208"/>
                  <a:pt x="1527858" y="1250066"/>
                </a:cubicBezTo>
                <a:cubicBezTo>
                  <a:pt x="1524000" y="1261641"/>
                  <a:pt x="1522561" y="1274328"/>
                  <a:pt x="1516284" y="1284790"/>
                </a:cubicBezTo>
                <a:cubicBezTo>
                  <a:pt x="1510669" y="1294148"/>
                  <a:pt x="1498014" y="1298179"/>
                  <a:pt x="1493134" y="1307940"/>
                </a:cubicBezTo>
                <a:cubicBezTo>
                  <a:pt x="1473555" y="1347098"/>
                  <a:pt x="1466877" y="1392928"/>
                  <a:pt x="1458410" y="1435261"/>
                </a:cubicBezTo>
                <a:cubicBezTo>
                  <a:pt x="1454552" y="1597307"/>
                  <a:pt x="1456172" y="1759575"/>
                  <a:pt x="1446836" y="1921398"/>
                </a:cubicBezTo>
                <a:cubicBezTo>
                  <a:pt x="1444570" y="1960679"/>
                  <a:pt x="1423686" y="2037145"/>
                  <a:pt x="1423686" y="2037145"/>
                </a:cubicBezTo>
                <a:cubicBezTo>
                  <a:pt x="1427544" y="2122026"/>
                  <a:pt x="1428485" y="2207090"/>
                  <a:pt x="1435261" y="2291788"/>
                </a:cubicBezTo>
                <a:cubicBezTo>
                  <a:pt x="1436234" y="2303950"/>
                  <a:pt x="1440911" y="2315847"/>
                  <a:pt x="1446836" y="2326512"/>
                </a:cubicBezTo>
                <a:cubicBezTo>
                  <a:pt x="1460347" y="2350833"/>
                  <a:pt x="1473461" y="2376287"/>
                  <a:pt x="1493134" y="2395960"/>
                </a:cubicBezTo>
                <a:lnTo>
                  <a:pt x="1539433" y="2442259"/>
                </a:lnTo>
                <a:cubicBezTo>
                  <a:pt x="1547149" y="2465408"/>
                  <a:pt x="1545327" y="2494453"/>
                  <a:pt x="1562582" y="2511707"/>
                </a:cubicBezTo>
                <a:cubicBezTo>
                  <a:pt x="1590006" y="2539130"/>
                  <a:pt x="1618940" y="2565036"/>
                  <a:pt x="1632030" y="2604304"/>
                </a:cubicBezTo>
                <a:cubicBezTo>
                  <a:pt x="1647056" y="2649381"/>
                  <a:pt x="1634978" y="2630401"/>
                  <a:pt x="1666755" y="2662178"/>
                </a:cubicBezTo>
                <a:cubicBezTo>
                  <a:pt x="1699542" y="2760545"/>
                  <a:pt x="1653814" y="2640610"/>
                  <a:pt x="1701479" y="2720051"/>
                </a:cubicBezTo>
                <a:cubicBezTo>
                  <a:pt x="1728673" y="2765374"/>
                  <a:pt x="1693541" y="2745928"/>
                  <a:pt x="1736203" y="2777924"/>
                </a:cubicBezTo>
                <a:cubicBezTo>
                  <a:pt x="1758461" y="2794617"/>
                  <a:pt x="1805651" y="2824223"/>
                  <a:pt x="1805651" y="2824223"/>
                </a:cubicBezTo>
                <a:cubicBezTo>
                  <a:pt x="1813367" y="2835798"/>
                  <a:pt x="1819747" y="2848385"/>
                  <a:pt x="1828800" y="2858947"/>
                </a:cubicBezTo>
                <a:cubicBezTo>
                  <a:pt x="1843004" y="2875518"/>
                  <a:pt x="1859666" y="2889813"/>
                  <a:pt x="1875099" y="2905246"/>
                </a:cubicBezTo>
                <a:lnTo>
                  <a:pt x="1909823" y="2939970"/>
                </a:lnTo>
                <a:cubicBezTo>
                  <a:pt x="1921398" y="2951545"/>
                  <a:pt x="1935467" y="2961074"/>
                  <a:pt x="1944547" y="2974694"/>
                </a:cubicBezTo>
                <a:cubicBezTo>
                  <a:pt x="1952263" y="2986269"/>
                  <a:pt x="1957859" y="2999581"/>
                  <a:pt x="1967696" y="3009418"/>
                </a:cubicBezTo>
                <a:cubicBezTo>
                  <a:pt x="2028877" y="3070599"/>
                  <a:pt x="1985215" y="2977821"/>
                  <a:pt x="2060294" y="3090441"/>
                </a:cubicBezTo>
                <a:cubicBezTo>
                  <a:pt x="2068010" y="3102016"/>
                  <a:pt x="2073606" y="3115328"/>
                  <a:pt x="2083443" y="3125165"/>
                </a:cubicBezTo>
                <a:cubicBezTo>
                  <a:pt x="2143605" y="3185327"/>
                  <a:pt x="2095498" y="3114190"/>
                  <a:pt x="2141317" y="3171464"/>
                </a:cubicBezTo>
                <a:cubicBezTo>
                  <a:pt x="2185411" y="3226582"/>
                  <a:pt x="2139663" y="3189653"/>
                  <a:pt x="2199190" y="3229337"/>
                </a:cubicBezTo>
                <a:cubicBezTo>
                  <a:pt x="2206906" y="3240912"/>
                  <a:pt x="2213286" y="3253499"/>
                  <a:pt x="2222339" y="3264061"/>
                </a:cubicBezTo>
                <a:cubicBezTo>
                  <a:pt x="2236543" y="3280632"/>
                  <a:pt x="2256531" y="3292200"/>
                  <a:pt x="2268638" y="3310360"/>
                </a:cubicBezTo>
                <a:cubicBezTo>
                  <a:pt x="2289582" y="3341776"/>
                  <a:pt x="2304404" y="3368929"/>
                  <a:pt x="2338086" y="3391383"/>
                </a:cubicBezTo>
                <a:cubicBezTo>
                  <a:pt x="2349661" y="3399099"/>
                  <a:pt x="2362248" y="3405479"/>
                  <a:pt x="2372810" y="3414532"/>
                </a:cubicBezTo>
                <a:cubicBezTo>
                  <a:pt x="2389381" y="3428736"/>
                  <a:pt x="2398403" y="3453930"/>
                  <a:pt x="2419109" y="3460831"/>
                </a:cubicBezTo>
                <a:cubicBezTo>
                  <a:pt x="2457493" y="3473625"/>
                  <a:pt x="2453833" y="3460204"/>
                  <a:pt x="2453833" y="3483980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577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4FA1B-7404-8B41-8B56-4D23EF59F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 – Fixing Bias and Variance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53A6D-999D-B340-8052-129A26963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bias</a:t>
            </a:r>
          </a:p>
          <a:p>
            <a:pPr lvl="1"/>
            <a:r>
              <a:rPr lang="en-US" dirty="0"/>
              <a:t>Create bigger network</a:t>
            </a:r>
          </a:p>
          <a:p>
            <a:pPr lvl="1"/>
            <a:r>
              <a:rPr lang="en-US" dirty="0"/>
              <a:t>Train longer</a:t>
            </a:r>
          </a:p>
          <a:p>
            <a:pPr lvl="1"/>
            <a:r>
              <a:rPr lang="en-US" dirty="0"/>
              <a:t>Find a better architecture</a:t>
            </a:r>
          </a:p>
          <a:p>
            <a:r>
              <a:rPr lang="en-US" dirty="0"/>
              <a:t>High variance</a:t>
            </a:r>
          </a:p>
          <a:p>
            <a:pPr lvl="1"/>
            <a:r>
              <a:rPr lang="en-US" dirty="0"/>
              <a:t>Get more data</a:t>
            </a:r>
          </a:p>
          <a:p>
            <a:pPr lvl="1"/>
            <a:r>
              <a:rPr lang="en-US" dirty="0"/>
              <a:t>Regularization</a:t>
            </a:r>
          </a:p>
          <a:p>
            <a:pPr lvl="1"/>
            <a:r>
              <a:rPr lang="en-US" dirty="0"/>
              <a:t>Find a better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13710729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6D33F-4C76-FB47-8072-77145B50D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10 - Regularization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B4A13DB-8123-B14F-BD6C-481B8F49C50A}"/>
              </a:ext>
            </a:extLst>
          </p:cNvPr>
          <p:cNvGrpSpPr/>
          <p:nvPr/>
        </p:nvGrpSpPr>
        <p:grpSpPr>
          <a:xfrm>
            <a:off x="2604505" y="2811954"/>
            <a:ext cx="6378644" cy="941412"/>
            <a:chOff x="702361" y="1844557"/>
            <a:chExt cx="6378644" cy="941412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4B0DFE7-BBB1-3740-A1FA-52AF82BF215A}"/>
                    </a:ext>
                  </a:extLst>
                </p:cNvPr>
                <p:cNvSpPr txBox="1"/>
                <p:nvPr/>
              </p:nvSpPr>
              <p:spPr>
                <a:xfrm>
                  <a:off x="702361" y="1875463"/>
                  <a:ext cx="2094483" cy="9017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𝑤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</m:d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f>
                          <m:f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b="0" i="1" smtClean="0">
                                <a:latin typeface="Cambria Math" charset="0"/>
                              </a:rPr>
                              <m:t>𝑚</m:t>
                            </m:r>
                          </m:den>
                        </m:f>
                      </m:oMath>
                    </m:oMathPara>
                  </a14:m>
                  <a:endParaRPr lang="en-US" sz="3200" dirty="0"/>
                </a:p>
              </p:txBody>
            </p:sp>
          </mc:Choice>
          <mc:Fallback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4B0DFE7-BBB1-3740-A1FA-52AF82BF215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2361" y="1875463"/>
                  <a:ext cx="2094483" cy="901722"/>
                </a:xfrm>
                <a:prstGeom prst="rect">
                  <a:avLst/>
                </a:prstGeom>
                <a:blipFill>
                  <a:blip r:embed="rId3"/>
                  <a:stretch>
                    <a:fillRect b="-277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244263EB-F358-7E46-B489-B64036461D3D}"/>
                    </a:ext>
                  </a:extLst>
                </p:cNvPr>
                <p:cNvSpPr/>
                <p:nvPr/>
              </p:nvSpPr>
              <p:spPr>
                <a:xfrm>
                  <a:off x="2724749" y="1844557"/>
                  <a:ext cx="679673" cy="93262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ctrlPr>
                              <a:rPr lang="mr-IN" sz="20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a:rPr lang="mr-IN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  <m:r>
                              <a:rPr lang="mr-IN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sup>
                          <m:e>
                            <m:r>
                              <a:rPr lang="en-US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</m:t>
                            </m:r>
                          </m:e>
                        </m:nary>
                      </m:oMath>
                    </m:oMathPara>
                  </a14:m>
                  <a:endParaRPr lang="en-US" sz="4800" dirty="0">
                    <a:latin typeface="Cambria Math" charset="0"/>
                    <a:ea typeface="Cambria Math" charset="0"/>
                    <a:cs typeface="Cambria Math" charset="0"/>
                  </a:endParaRPr>
                </a:p>
              </p:txBody>
            </p:sp>
          </mc:Choice>
          <mc:Fallback xmlns="">
            <p:sp>
              <p:nvSpPr>
                <p:cNvPr id="6" name="Rectangle 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24749" y="1844557"/>
                  <a:ext cx="679673" cy="932628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9463176-7075-1B49-B4B8-BFA03051B639}"/>
                    </a:ext>
                  </a:extLst>
                </p:cNvPr>
                <p:cNvSpPr txBox="1"/>
                <p:nvPr/>
              </p:nvSpPr>
              <p:spPr>
                <a:xfrm>
                  <a:off x="3064585" y="1875463"/>
                  <a:ext cx="4016420" cy="91050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ℒ</m:t>
                        </m:r>
                        <m:r>
                          <a:rPr lang="en-US" sz="28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  <m:d>
                          <m:dPr>
                            <m:ctrlPr>
                              <a:rPr lang="en-US" sz="2800" b="0" i="0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d>
                                  <m:d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  <m:r>
                              <a:rPr lang="en-US" sz="28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US" sz="28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</m:e>
                        </m:d>
                        <m:r>
                          <a:rPr lang="en-US" sz="2800" b="0" i="0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+</m:t>
                        </m:r>
                        <m:f>
                          <m:f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𝜆</m:t>
                            </m:r>
                          </m:num>
                          <m:den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den>
                        </m:f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||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sSubSup>
                          <m:sSub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p>
                        </m:sSub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9463176-7075-1B49-B4B8-BFA03051B63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64585" y="1875463"/>
                  <a:ext cx="4016420" cy="910506"/>
                </a:xfrm>
                <a:prstGeom prst="rect">
                  <a:avLst/>
                </a:prstGeom>
                <a:blipFill>
                  <a:blip r:embed="rId5"/>
                  <a:stretch>
                    <a:fillRect b="-547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CFEEDA9-5F64-624E-9325-96D1C94EF83D}"/>
                  </a:ext>
                </a:extLst>
              </p:cNvPr>
              <p:cNvSpPr txBox="1"/>
              <p:nvPr/>
            </p:nvSpPr>
            <p:spPr>
              <a:xfrm>
                <a:off x="548365" y="1982962"/>
                <a:ext cx="2056140" cy="68627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8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𝑏</m:t>
                              </m:r>
                            </m:lim>
                          </m:limLow>
                        </m:fName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𝐽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𝑤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𝑏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)</m:t>
                          </m:r>
                        </m:e>
                      </m:func>
                      <m:r>
                        <a:rPr lang="en-US" sz="2800" b="0" i="1" smtClean="0"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CFEEDA9-5F64-624E-9325-96D1C94EF8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365" y="1982962"/>
                <a:ext cx="2056140" cy="686278"/>
              </a:xfrm>
              <a:prstGeom prst="rect">
                <a:avLst/>
              </a:prstGeom>
              <a:blipFill>
                <a:blip r:embed="rId6"/>
                <a:stretch>
                  <a:fillRect r="-18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own Arrow 8">
            <a:extLst>
              <a:ext uri="{FF2B5EF4-FFF2-40B4-BE49-F238E27FC236}">
                <a16:creationId xmlns:a16="http://schemas.microsoft.com/office/drawing/2014/main" id="{BFF4C829-E593-D841-ACA3-2807ED17AA13}"/>
              </a:ext>
            </a:extLst>
          </p:cNvPr>
          <p:cNvSpPr/>
          <p:nvPr/>
        </p:nvSpPr>
        <p:spPr>
          <a:xfrm rot="1961381">
            <a:off x="8058784" y="1338961"/>
            <a:ext cx="879676" cy="16006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972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10 - Dropout regularization</a:t>
            </a:r>
          </a:p>
        </p:txBody>
      </p:sp>
      <p:grpSp>
        <p:nvGrpSpPr>
          <p:cNvPr id="480" name="Group 479"/>
          <p:cNvGrpSpPr/>
          <p:nvPr/>
        </p:nvGrpSpPr>
        <p:grpSpPr>
          <a:xfrm>
            <a:off x="226170" y="2431258"/>
            <a:ext cx="5263368" cy="3080230"/>
            <a:chOff x="232268" y="1001512"/>
            <a:chExt cx="4246425" cy="21815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232268" y="1001512"/>
                  <a:ext cx="548640" cy="6400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2268" y="1001512"/>
                  <a:ext cx="548640" cy="64008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232268" y="1515329"/>
                  <a:ext cx="548640" cy="6400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2268" y="1515329"/>
                  <a:ext cx="548640" cy="64008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Oval 7"/>
            <p:cNvSpPr/>
            <p:nvPr/>
          </p:nvSpPr>
          <p:spPr>
            <a:xfrm>
              <a:off x="2847055" y="1221926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" name="Oval 8"/>
            <p:cNvSpPr/>
            <p:nvPr/>
          </p:nvSpPr>
          <p:spPr>
            <a:xfrm>
              <a:off x="2847055" y="1736134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0" name="Oval 9"/>
            <p:cNvSpPr/>
            <p:nvPr/>
          </p:nvSpPr>
          <p:spPr>
            <a:xfrm>
              <a:off x="2847055" y="2271618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1" name="Oval 10"/>
            <p:cNvSpPr/>
            <p:nvPr/>
          </p:nvSpPr>
          <p:spPr>
            <a:xfrm>
              <a:off x="1427206" y="1736134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" name="Oval 11"/>
            <p:cNvSpPr/>
            <p:nvPr/>
          </p:nvSpPr>
          <p:spPr>
            <a:xfrm>
              <a:off x="1427206" y="2271618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3" name="Oval 12"/>
            <p:cNvSpPr/>
            <p:nvPr/>
          </p:nvSpPr>
          <p:spPr>
            <a:xfrm>
              <a:off x="1424533" y="1221926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5" name="Oval 14"/>
            <p:cNvSpPr/>
            <p:nvPr/>
          </p:nvSpPr>
          <p:spPr>
            <a:xfrm>
              <a:off x="3530033" y="1945340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/>
                <p:cNvSpPr txBox="1"/>
                <p:nvPr/>
              </p:nvSpPr>
              <p:spPr>
                <a:xfrm>
                  <a:off x="4178806" y="1873588"/>
                  <a:ext cx="299887" cy="3541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78806" y="1873588"/>
                  <a:ext cx="299887" cy="354131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Oval 16"/>
            <p:cNvSpPr/>
            <p:nvPr/>
          </p:nvSpPr>
          <p:spPr>
            <a:xfrm>
              <a:off x="2139198" y="1736134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8" name="Oval 17"/>
            <p:cNvSpPr/>
            <p:nvPr/>
          </p:nvSpPr>
          <p:spPr>
            <a:xfrm>
              <a:off x="2137130" y="2271618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9" name="Oval 18"/>
            <p:cNvSpPr/>
            <p:nvPr/>
          </p:nvSpPr>
          <p:spPr>
            <a:xfrm>
              <a:off x="2139198" y="1221926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50" name="Straight Arrow Connector 49"/>
            <p:cNvCxnSpPr>
              <a:stCxn id="15" idx="6"/>
              <a:endCxn id="16" idx="1"/>
            </p:cNvCxnSpPr>
            <p:nvPr/>
          </p:nvCxnSpPr>
          <p:spPr>
            <a:xfrm>
              <a:off x="3750509" y="2044967"/>
              <a:ext cx="428297" cy="5687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Oval 215"/>
            <p:cNvSpPr/>
            <p:nvPr/>
          </p:nvSpPr>
          <p:spPr>
            <a:xfrm>
              <a:off x="2847055" y="2764549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17" name="Oval 216"/>
            <p:cNvSpPr/>
            <p:nvPr/>
          </p:nvSpPr>
          <p:spPr>
            <a:xfrm>
              <a:off x="1459494" y="2764549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18" name="Oval 217"/>
            <p:cNvSpPr/>
            <p:nvPr/>
          </p:nvSpPr>
          <p:spPr>
            <a:xfrm>
              <a:off x="2139198" y="2764549"/>
              <a:ext cx="220476" cy="19925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9" name="TextBox 218"/>
                <p:cNvSpPr txBox="1"/>
                <p:nvPr/>
              </p:nvSpPr>
              <p:spPr>
                <a:xfrm>
                  <a:off x="232268" y="2542961"/>
                  <a:ext cx="548640" cy="6400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219" name="TextBox 21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2268" y="2542961"/>
                  <a:ext cx="548640" cy="64008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3" name="TextBox 222"/>
                <p:cNvSpPr txBox="1"/>
                <p:nvPr/>
              </p:nvSpPr>
              <p:spPr>
                <a:xfrm>
                  <a:off x="232268" y="2029145"/>
                  <a:ext cx="548640" cy="6400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223" name="TextBox 22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2268" y="2029145"/>
                  <a:ext cx="548640" cy="640080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24" name="Straight Arrow Connector 223"/>
            <p:cNvCxnSpPr>
              <a:stCxn id="216" idx="6"/>
              <a:endCxn id="15" idx="2"/>
            </p:cNvCxnSpPr>
            <p:nvPr/>
          </p:nvCxnSpPr>
          <p:spPr>
            <a:xfrm flipV="1">
              <a:off x="3067531" y="2044967"/>
              <a:ext cx="462502" cy="819209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>
              <a:stCxn id="10" idx="6"/>
              <a:endCxn id="15" idx="2"/>
            </p:cNvCxnSpPr>
            <p:nvPr/>
          </p:nvCxnSpPr>
          <p:spPr>
            <a:xfrm flipV="1">
              <a:off x="3067531" y="2044967"/>
              <a:ext cx="462502" cy="32627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/>
            <p:cNvCxnSpPr>
              <a:stCxn id="9" idx="6"/>
              <a:endCxn id="15" idx="2"/>
            </p:cNvCxnSpPr>
            <p:nvPr/>
          </p:nvCxnSpPr>
          <p:spPr>
            <a:xfrm>
              <a:off x="3067531" y="1835761"/>
              <a:ext cx="462502" cy="20920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Arrow Connector 233"/>
            <p:cNvCxnSpPr>
              <a:stCxn id="8" idx="6"/>
              <a:endCxn id="15" idx="2"/>
            </p:cNvCxnSpPr>
            <p:nvPr/>
          </p:nvCxnSpPr>
          <p:spPr>
            <a:xfrm>
              <a:off x="3067531" y="1321553"/>
              <a:ext cx="462502" cy="72341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Arrow Connector 236"/>
            <p:cNvCxnSpPr>
              <a:stCxn id="218" idx="6"/>
              <a:endCxn id="216" idx="2"/>
            </p:cNvCxnSpPr>
            <p:nvPr/>
          </p:nvCxnSpPr>
          <p:spPr>
            <a:xfrm>
              <a:off x="2359674" y="2864176"/>
              <a:ext cx="487381" cy="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Arrow Connector 239"/>
            <p:cNvCxnSpPr>
              <a:stCxn id="18" idx="6"/>
              <a:endCxn id="216" idx="2"/>
            </p:cNvCxnSpPr>
            <p:nvPr/>
          </p:nvCxnSpPr>
          <p:spPr>
            <a:xfrm>
              <a:off x="2357606" y="2371245"/>
              <a:ext cx="489449" cy="492931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Arrow Connector 243"/>
            <p:cNvCxnSpPr>
              <a:stCxn id="17" idx="6"/>
              <a:endCxn id="216" idx="2"/>
            </p:cNvCxnSpPr>
            <p:nvPr/>
          </p:nvCxnSpPr>
          <p:spPr>
            <a:xfrm>
              <a:off x="2359674" y="1835761"/>
              <a:ext cx="487381" cy="1028415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Arrow Connector 246"/>
            <p:cNvCxnSpPr>
              <a:stCxn id="19" idx="6"/>
              <a:endCxn id="216" idx="2"/>
            </p:cNvCxnSpPr>
            <p:nvPr/>
          </p:nvCxnSpPr>
          <p:spPr>
            <a:xfrm>
              <a:off x="2359674" y="1321553"/>
              <a:ext cx="487381" cy="1542623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>
              <a:stCxn id="19" idx="6"/>
              <a:endCxn id="10" idx="2"/>
            </p:cNvCxnSpPr>
            <p:nvPr/>
          </p:nvCxnSpPr>
          <p:spPr>
            <a:xfrm>
              <a:off x="2359674" y="1321553"/>
              <a:ext cx="487381" cy="104969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>
              <a:stCxn id="17" idx="6"/>
              <a:endCxn id="10" idx="2"/>
            </p:cNvCxnSpPr>
            <p:nvPr/>
          </p:nvCxnSpPr>
          <p:spPr>
            <a:xfrm>
              <a:off x="2359674" y="1835761"/>
              <a:ext cx="487381" cy="53548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Arrow Connector 258"/>
            <p:cNvCxnSpPr>
              <a:stCxn id="18" idx="6"/>
              <a:endCxn id="10" idx="2"/>
            </p:cNvCxnSpPr>
            <p:nvPr/>
          </p:nvCxnSpPr>
          <p:spPr>
            <a:xfrm>
              <a:off x="2357606" y="2371245"/>
              <a:ext cx="489449" cy="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Arrow Connector 261"/>
            <p:cNvCxnSpPr>
              <a:stCxn id="218" idx="6"/>
              <a:endCxn id="10" idx="2"/>
            </p:cNvCxnSpPr>
            <p:nvPr/>
          </p:nvCxnSpPr>
          <p:spPr>
            <a:xfrm flipV="1">
              <a:off x="2359674" y="2371245"/>
              <a:ext cx="487381" cy="492931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Arrow Connector 264"/>
            <p:cNvCxnSpPr>
              <a:stCxn id="218" idx="6"/>
              <a:endCxn id="9" idx="2"/>
            </p:cNvCxnSpPr>
            <p:nvPr/>
          </p:nvCxnSpPr>
          <p:spPr>
            <a:xfrm flipV="1">
              <a:off x="2359674" y="1835761"/>
              <a:ext cx="487381" cy="1028415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Arrow Connector 268"/>
            <p:cNvCxnSpPr>
              <a:stCxn id="218" idx="6"/>
              <a:endCxn id="8" idx="2"/>
            </p:cNvCxnSpPr>
            <p:nvPr/>
          </p:nvCxnSpPr>
          <p:spPr>
            <a:xfrm flipV="1">
              <a:off x="2359674" y="1321553"/>
              <a:ext cx="487381" cy="1542623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Arrow Connector 271"/>
            <p:cNvCxnSpPr>
              <a:stCxn id="18" idx="6"/>
              <a:endCxn id="9" idx="2"/>
            </p:cNvCxnSpPr>
            <p:nvPr/>
          </p:nvCxnSpPr>
          <p:spPr>
            <a:xfrm flipV="1">
              <a:off x="2357606" y="1835761"/>
              <a:ext cx="489449" cy="53548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Arrow Connector 274"/>
            <p:cNvCxnSpPr>
              <a:stCxn id="17" idx="6"/>
              <a:endCxn id="8" idx="2"/>
            </p:cNvCxnSpPr>
            <p:nvPr/>
          </p:nvCxnSpPr>
          <p:spPr>
            <a:xfrm flipV="1">
              <a:off x="2359674" y="1321553"/>
              <a:ext cx="487381" cy="51420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Arrow Connector 277"/>
            <p:cNvCxnSpPr>
              <a:stCxn id="17" idx="6"/>
              <a:endCxn id="9" idx="2"/>
            </p:cNvCxnSpPr>
            <p:nvPr/>
          </p:nvCxnSpPr>
          <p:spPr>
            <a:xfrm>
              <a:off x="2359674" y="1835761"/>
              <a:ext cx="487381" cy="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Arrow Connector 280"/>
            <p:cNvCxnSpPr>
              <a:stCxn id="18" idx="6"/>
              <a:endCxn id="8" idx="2"/>
            </p:cNvCxnSpPr>
            <p:nvPr/>
          </p:nvCxnSpPr>
          <p:spPr>
            <a:xfrm flipV="1">
              <a:off x="2357606" y="1321553"/>
              <a:ext cx="489449" cy="104969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Arrow Connector 283"/>
            <p:cNvCxnSpPr>
              <a:stCxn id="19" idx="6"/>
              <a:endCxn id="9" idx="2"/>
            </p:cNvCxnSpPr>
            <p:nvPr/>
          </p:nvCxnSpPr>
          <p:spPr>
            <a:xfrm>
              <a:off x="2359674" y="1321553"/>
              <a:ext cx="487381" cy="51420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Arrow Connector 288"/>
            <p:cNvCxnSpPr>
              <a:stCxn id="19" idx="6"/>
              <a:endCxn id="8" idx="2"/>
            </p:cNvCxnSpPr>
            <p:nvPr/>
          </p:nvCxnSpPr>
          <p:spPr>
            <a:xfrm>
              <a:off x="2359674" y="1321553"/>
              <a:ext cx="487381" cy="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Arrow Connector 291"/>
            <p:cNvCxnSpPr>
              <a:stCxn id="13" idx="6"/>
              <a:endCxn id="17" idx="2"/>
            </p:cNvCxnSpPr>
            <p:nvPr/>
          </p:nvCxnSpPr>
          <p:spPr>
            <a:xfrm>
              <a:off x="1645009" y="1321553"/>
              <a:ext cx="494189" cy="51420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Arrow Connector 293"/>
            <p:cNvCxnSpPr>
              <a:stCxn id="11" idx="6"/>
              <a:endCxn id="17" idx="2"/>
            </p:cNvCxnSpPr>
            <p:nvPr/>
          </p:nvCxnSpPr>
          <p:spPr>
            <a:xfrm>
              <a:off x="1647682" y="1835761"/>
              <a:ext cx="491516" cy="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Arrow Connector 297"/>
            <p:cNvCxnSpPr>
              <a:stCxn id="11" idx="6"/>
              <a:endCxn id="19" idx="2"/>
            </p:cNvCxnSpPr>
            <p:nvPr/>
          </p:nvCxnSpPr>
          <p:spPr>
            <a:xfrm flipV="1">
              <a:off x="1647682" y="1321553"/>
              <a:ext cx="491516" cy="51420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Arrow Connector 300"/>
            <p:cNvCxnSpPr>
              <a:stCxn id="13" idx="6"/>
              <a:endCxn id="18" idx="2"/>
            </p:cNvCxnSpPr>
            <p:nvPr/>
          </p:nvCxnSpPr>
          <p:spPr>
            <a:xfrm>
              <a:off x="1645009" y="1321553"/>
              <a:ext cx="492121" cy="104969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Arrow Connector 303"/>
            <p:cNvCxnSpPr>
              <a:stCxn id="11" idx="6"/>
              <a:endCxn id="218" idx="2"/>
            </p:cNvCxnSpPr>
            <p:nvPr/>
          </p:nvCxnSpPr>
          <p:spPr>
            <a:xfrm>
              <a:off x="1647682" y="1835761"/>
              <a:ext cx="491516" cy="1028415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Arrow Connector 306"/>
            <p:cNvCxnSpPr>
              <a:stCxn id="217" idx="6"/>
              <a:endCxn id="218" idx="2"/>
            </p:cNvCxnSpPr>
            <p:nvPr/>
          </p:nvCxnSpPr>
          <p:spPr>
            <a:xfrm>
              <a:off x="1679970" y="2864176"/>
              <a:ext cx="459228" cy="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Arrow Connector 309"/>
            <p:cNvCxnSpPr>
              <a:stCxn id="12" idx="6"/>
              <a:endCxn id="218" idx="2"/>
            </p:cNvCxnSpPr>
            <p:nvPr/>
          </p:nvCxnSpPr>
          <p:spPr>
            <a:xfrm>
              <a:off x="1647682" y="2371245"/>
              <a:ext cx="491516" cy="492931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Arrow Connector 312"/>
            <p:cNvCxnSpPr>
              <a:stCxn id="217" idx="6"/>
              <a:endCxn id="18" idx="2"/>
            </p:cNvCxnSpPr>
            <p:nvPr/>
          </p:nvCxnSpPr>
          <p:spPr>
            <a:xfrm flipV="1">
              <a:off x="1679970" y="2371245"/>
              <a:ext cx="457160" cy="492931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Arrow Connector 316"/>
            <p:cNvCxnSpPr>
              <a:stCxn id="217" idx="6"/>
              <a:endCxn id="17" idx="2"/>
            </p:cNvCxnSpPr>
            <p:nvPr/>
          </p:nvCxnSpPr>
          <p:spPr>
            <a:xfrm flipV="1">
              <a:off x="1679970" y="1835761"/>
              <a:ext cx="459228" cy="1028415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Arrow Connector 319"/>
            <p:cNvCxnSpPr>
              <a:stCxn id="217" idx="6"/>
              <a:endCxn id="19" idx="2"/>
            </p:cNvCxnSpPr>
            <p:nvPr/>
          </p:nvCxnSpPr>
          <p:spPr>
            <a:xfrm flipV="1">
              <a:off x="1679970" y="1321553"/>
              <a:ext cx="459228" cy="1542623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Arrow Connector 322"/>
            <p:cNvCxnSpPr>
              <a:stCxn id="12" idx="6"/>
              <a:endCxn id="19" idx="2"/>
            </p:cNvCxnSpPr>
            <p:nvPr/>
          </p:nvCxnSpPr>
          <p:spPr>
            <a:xfrm flipV="1">
              <a:off x="1647682" y="1321553"/>
              <a:ext cx="491516" cy="104969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/>
            <p:cNvCxnSpPr>
              <a:stCxn id="12" idx="6"/>
              <a:endCxn id="17" idx="2"/>
            </p:cNvCxnSpPr>
            <p:nvPr/>
          </p:nvCxnSpPr>
          <p:spPr>
            <a:xfrm flipV="1">
              <a:off x="1647682" y="1835761"/>
              <a:ext cx="491516" cy="53548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/>
            <p:cNvCxnSpPr>
              <a:stCxn id="12" idx="6"/>
              <a:endCxn id="18" idx="2"/>
            </p:cNvCxnSpPr>
            <p:nvPr/>
          </p:nvCxnSpPr>
          <p:spPr>
            <a:xfrm>
              <a:off x="1647682" y="2371245"/>
              <a:ext cx="489448" cy="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/>
            <p:cNvCxnSpPr>
              <a:stCxn id="11" idx="6"/>
              <a:endCxn id="18" idx="2"/>
            </p:cNvCxnSpPr>
            <p:nvPr/>
          </p:nvCxnSpPr>
          <p:spPr>
            <a:xfrm>
              <a:off x="1647682" y="1835761"/>
              <a:ext cx="489448" cy="53548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/>
            <p:cNvCxnSpPr>
              <a:stCxn id="13" idx="6"/>
              <a:endCxn id="19" idx="2"/>
            </p:cNvCxnSpPr>
            <p:nvPr/>
          </p:nvCxnSpPr>
          <p:spPr>
            <a:xfrm>
              <a:off x="1645009" y="1321553"/>
              <a:ext cx="494189" cy="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Arrow Connector 337"/>
            <p:cNvCxnSpPr>
              <a:stCxn id="13" idx="6"/>
              <a:endCxn id="218" idx="2"/>
            </p:cNvCxnSpPr>
            <p:nvPr/>
          </p:nvCxnSpPr>
          <p:spPr>
            <a:xfrm>
              <a:off x="1645009" y="1321553"/>
              <a:ext cx="494189" cy="1542623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Arrow Connector 340"/>
            <p:cNvCxnSpPr>
              <a:stCxn id="219" idx="3"/>
              <a:endCxn id="217" idx="2"/>
            </p:cNvCxnSpPr>
            <p:nvPr/>
          </p:nvCxnSpPr>
          <p:spPr>
            <a:xfrm>
              <a:off x="780908" y="2863001"/>
              <a:ext cx="678586" cy="1175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/>
            <p:cNvCxnSpPr>
              <a:stCxn id="219" idx="3"/>
              <a:endCxn id="12" idx="2"/>
            </p:cNvCxnSpPr>
            <p:nvPr/>
          </p:nvCxnSpPr>
          <p:spPr>
            <a:xfrm flipV="1">
              <a:off x="780908" y="2371245"/>
              <a:ext cx="646298" cy="49175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Arrow Connector 346"/>
            <p:cNvCxnSpPr>
              <a:stCxn id="219" idx="3"/>
              <a:endCxn id="11" idx="2"/>
            </p:cNvCxnSpPr>
            <p:nvPr/>
          </p:nvCxnSpPr>
          <p:spPr>
            <a:xfrm flipV="1">
              <a:off x="780908" y="1835761"/>
              <a:ext cx="646298" cy="102724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49"/>
            <p:cNvCxnSpPr>
              <a:stCxn id="219" idx="3"/>
              <a:endCxn id="13" idx="2"/>
            </p:cNvCxnSpPr>
            <p:nvPr/>
          </p:nvCxnSpPr>
          <p:spPr>
            <a:xfrm flipV="1">
              <a:off x="780908" y="1321553"/>
              <a:ext cx="643625" cy="15414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Arrow Connector 352"/>
            <p:cNvCxnSpPr>
              <a:stCxn id="223" idx="3"/>
              <a:endCxn id="12" idx="2"/>
            </p:cNvCxnSpPr>
            <p:nvPr/>
          </p:nvCxnSpPr>
          <p:spPr>
            <a:xfrm>
              <a:off x="780908" y="2349185"/>
              <a:ext cx="646298" cy="2206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Arrow Connector 357"/>
            <p:cNvCxnSpPr>
              <a:stCxn id="223" idx="3"/>
              <a:endCxn id="13" idx="2"/>
            </p:cNvCxnSpPr>
            <p:nvPr/>
          </p:nvCxnSpPr>
          <p:spPr>
            <a:xfrm flipV="1">
              <a:off x="780908" y="1321554"/>
              <a:ext cx="643625" cy="102763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Arrow Connector 360"/>
            <p:cNvCxnSpPr>
              <a:stCxn id="223" idx="3"/>
              <a:endCxn id="11" idx="2"/>
            </p:cNvCxnSpPr>
            <p:nvPr/>
          </p:nvCxnSpPr>
          <p:spPr>
            <a:xfrm flipV="1">
              <a:off x="780908" y="1835761"/>
              <a:ext cx="646298" cy="51342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Arrow Connector 363"/>
            <p:cNvCxnSpPr>
              <a:stCxn id="223" idx="3"/>
              <a:endCxn id="217" idx="2"/>
            </p:cNvCxnSpPr>
            <p:nvPr/>
          </p:nvCxnSpPr>
          <p:spPr>
            <a:xfrm>
              <a:off x="780908" y="2349185"/>
              <a:ext cx="678587" cy="514991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Arrow Connector 366"/>
            <p:cNvCxnSpPr>
              <a:stCxn id="6" idx="3"/>
              <a:endCxn id="217" idx="2"/>
            </p:cNvCxnSpPr>
            <p:nvPr/>
          </p:nvCxnSpPr>
          <p:spPr>
            <a:xfrm>
              <a:off x="780908" y="1835370"/>
              <a:ext cx="678587" cy="1028807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Arrow Connector 369"/>
            <p:cNvCxnSpPr>
              <a:stCxn id="6" idx="3"/>
              <a:endCxn id="12" idx="3"/>
            </p:cNvCxnSpPr>
            <p:nvPr/>
          </p:nvCxnSpPr>
          <p:spPr>
            <a:xfrm>
              <a:off x="780908" y="1835370"/>
              <a:ext cx="678586" cy="606323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Arrow Connector 372"/>
            <p:cNvCxnSpPr>
              <a:stCxn id="6" idx="3"/>
              <a:endCxn id="11" idx="2"/>
            </p:cNvCxnSpPr>
            <p:nvPr/>
          </p:nvCxnSpPr>
          <p:spPr>
            <a:xfrm>
              <a:off x="780908" y="1835370"/>
              <a:ext cx="646298" cy="39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Arrow Connector 375"/>
            <p:cNvCxnSpPr>
              <a:stCxn id="6" idx="3"/>
              <a:endCxn id="13" idx="2"/>
            </p:cNvCxnSpPr>
            <p:nvPr/>
          </p:nvCxnSpPr>
          <p:spPr>
            <a:xfrm flipV="1">
              <a:off x="780908" y="1321554"/>
              <a:ext cx="643625" cy="51381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Arrow Connector 378"/>
            <p:cNvCxnSpPr>
              <a:stCxn id="5" idx="3"/>
              <a:endCxn id="13" idx="2"/>
            </p:cNvCxnSpPr>
            <p:nvPr/>
          </p:nvCxnSpPr>
          <p:spPr>
            <a:xfrm>
              <a:off x="780908" y="1321552"/>
              <a:ext cx="643625" cy="1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Arrow Connector 381"/>
            <p:cNvCxnSpPr>
              <a:stCxn id="5" idx="3"/>
              <a:endCxn id="11" idx="2"/>
            </p:cNvCxnSpPr>
            <p:nvPr/>
          </p:nvCxnSpPr>
          <p:spPr>
            <a:xfrm>
              <a:off x="780908" y="1321552"/>
              <a:ext cx="646298" cy="514209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Arrow Connector 384"/>
            <p:cNvCxnSpPr>
              <a:stCxn id="5" idx="3"/>
              <a:endCxn id="12" idx="2"/>
            </p:cNvCxnSpPr>
            <p:nvPr/>
          </p:nvCxnSpPr>
          <p:spPr>
            <a:xfrm>
              <a:off x="780908" y="1321552"/>
              <a:ext cx="646298" cy="1049693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Arrow Connector 387"/>
            <p:cNvCxnSpPr>
              <a:stCxn id="5" idx="3"/>
              <a:endCxn id="217" idx="2"/>
            </p:cNvCxnSpPr>
            <p:nvPr/>
          </p:nvCxnSpPr>
          <p:spPr>
            <a:xfrm>
              <a:off x="780908" y="1321552"/>
              <a:ext cx="678587" cy="154262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86" name="TextBox 485"/>
              <p:cNvSpPr txBox="1"/>
              <p:nvPr/>
            </p:nvSpPr>
            <p:spPr>
              <a:xfrm>
                <a:off x="6780069" y="2415406"/>
                <a:ext cx="680029" cy="903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86" name="TextBox 4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0069" y="2415406"/>
                <a:ext cx="680029" cy="903767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7" name="TextBox 486"/>
              <p:cNvSpPr txBox="1"/>
              <p:nvPr/>
            </p:nvSpPr>
            <p:spPr>
              <a:xfrm>
                <a:off x="6780069" y="3140895"/>
                <a:ext cx="680029" cy="903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87" name="TextBox 48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0069" y="3140895"/>
                <a:ext cx="680029" cy="903767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8" name="Oval 487"/>
          <p:cNvSpPr/>
          <p:nvPr/>
        </p:nvSpPr>
        <p:spPr>
          <a:xfrm>
            <a:off x="10021051" y="2726622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89" name="Oval 488"/>
          <p:cNvSpPr/>
          <p:nvPr/>
        </p:nvSpPr>
        <p:spPr>
          <a:xfrm>
            <a:off x="10021051" y="3452662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90" name="Oval 489"/>
          <p:cNvSpPr/>
          <p:nvPr/>
        </p:nvSpPr>
        <p:spPr>
          <a:xfrm>
            <a:off x="10021051" y="4208744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91" name="Oval 490"/>
          <p:cNvSpPr/>
          <p:nvPr/>
        </p:nvSpPr>
        <p:spPr>
          <a:xfrm>
            <a:off x="8261173" y="3452662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92" name="Oval 491"/>
          <p:cNvSpPr/>
          <p:nvPr/>
        </p:nvSpPr>
        <p:spPr>
          <a:xfrm>
            <a:off x="8261173" y="4208744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93" name="Oval 492"/>
          <p:cNvSpPr/>
          <p:nvPr/>
        </p:nvSpPr>
        <p:spPr>
          <a:xfrm>
            <a:off x="8257860" y="2726622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94" name="Oval 493"/>
          <p:cNvSpPr/>
          <p:nvPr/>
        </p:nvSpPr>
        <p:spPr>
          <a:xfrm>
            <a:off x="10867590" y="3748053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5" name="TextBox 494"/>
              <p:cNvSpPr txBox="1"/>
              <p:nvPr/>
            </p:nvSpPr>
            <p:spPr>
              <a:xfrm>
                <a:off x="11671732" y="3646742"/>
                <a:ext cx="371705" cy="5000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95" name="TextBox 4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1732" y="3646742"/>
                <a:ext cx="371705" cy="500019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6" name="Oval 495"/>
          <p:cNvSpPr/>
          <p:nvPr/>
        </p:nvSpPr>
        <p:spPr>
          <a:xfrm>
            <a:off x="9143675" y="3452662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97" name="Oval 496"/>
          <p:cNvSpPr/>
          <p:nvPr/>
        </p:nvSpPr>
        <p:spPr>
          <a:xfrm>
            <a:off x="9141111" y="4208744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98" name="Oval 497"/>
          <p:cNvSpPr/>
          <p:nvPr/>
        </p:nvSpPr>
        <p:spPr>
          <a:xfrm>
            <a:off x="9143675" y="2726622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499" name="Straight Arrow Connector 498"/>
          <p:cNvCxnSpPr>
            <a:stCxn id="498" idx="6"/>
            <a:endCxn id="499" idx="1"/>
          </p:cNvCxnSpPr>
          <p:nvPr/>
        </p:nvCxnSpPr>
        <p:spPr>
          <a:xfrm>
            <a:off x="11140866" y="3888722"/>
            <a:ext cx="530866" cy="8030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0" name="Oval 499"/>
          <p:cNvSpPr/>
          <p:nvPr/>
        </p:nvSpPr>
        <p:spPr>
          <a:xfrm>
            <a:off x="10021051" y="4904742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01" name="Oval 500"/>
          <p:cNvSpPr/>
          <p:nvPr/>
        </p:nvSpPr>
        <p:spPr>
          <a:xfrm>
            <a:off x="8301194" y="4904742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02" name="Oval 501"/>
          <p:cNvSpPr/>
          <p:nvPr/>
        </p:nvSpPr>
        <p:spPr>
          <a:xfrm>
            <a:off x="9143675" y="4904742"/>
            <a:ext cx="273276" cy="2813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3" name="TextBox 502"/>
              <p:cNvSpPr txBox="1"/>
              <p:nvPr/>
            </p:nvSpPr>
            <p:spPr>
              <a:xfrm>
                <a:off x="6780069" y="4591869"/>
                <a:ext cx="680029" cy="903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03" name="TextBox 50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0069" y="4591869"/>
                <a:ext cx="680029" cy="903767"/>
              </a:xfrm>
              <a:prstGeom prst="rect">
                <a:avLst/>
              </a:prstGeom>
              <a:blipFill rotWithShape="0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4" name="TextBox 503"/>
              <p:cNvSpPr txBox="1"/>
              <p:nvPr/>
            </p:nvSpPr>
            <p:spPr>
              <a:xfrm>
                <a:off x="6780069" y="3866382"/>
                <a:ext cx="680029" cy="903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04" name="TextBox 50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0069" y="3866382"/>
                <a:ext cx="680029" cy="903767"/>
              </a:xfrm>
              <a:prstGeom prst="rect">
                <a:avLst/>
              </a:prstGeom>
              <a:blipFill rotWithShape="0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05" name="Straight Arrow Connector 504"/>
          <p:cNvCxnSpPr>
            <a:endCxn id="498" idx="2"/>
          </p:cNvCxnSpPr>
          <p:nvPr/>
        </p:nvCxnSpPr>
        <p:spPr>
          <a:xfrm flipV="1">
            <a:off x="10294327" y="3888722"/>
            <a:ext cx="573263" cy="1156690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7" name="Straight Arrow Connector 506"/>
          <p:cNvCxnSpPr>
            <a:stCxn id="492" idx="6"/>
            <a:endCxn id="498" idx="2"/>
          </p:cNvCxnSpPr>
          <p:nvPr/>
        </p:nvCxnSpPr>
        <p:spPr>
          <a:xfrm>
            <a:off x="10294327" y="3593332"/>
            <a:ext cx="573263" cy="295390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Arrow Connector 509"/>
          <p:cNvCxnSpPr>
            <a:stCxn id="501" idx="6"/>
          </p:cNvCxnSpPr>
          <p:nvPr/>
        </p:nvCxnSpPr>
        <p:spPr>
          <a:xfrm>
            <a:off x="9414388" y="4349413"/>
            <a:ext cx="606663" cy="695998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Arrow Connector 510"/>
          <p:cNvCxnSpPr>
            <a:stCxn id="500" idx="6"/>
          </p:cNvCxnSpPr>
          <p:nvPr/>
        </p:nvCxnSpPr>
        <p:spPr>
          <a:xfrm>
            <a:off x="9416951" y="3593332"/>
            <a:ext cx="604100" cy="1452080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9" name="Straight Arrow Connector 518"/>
          <p:cNvCxnSpPr>
            <a:stCxn id="501" idx="6"/>
            <a:endCxn id="492" idx="2"/>
          </p:cNvCxnSpPr>
          <p:nvPr/>
        </p:nvCxnSpPr>
        <p:spPr>
          <a:xfrm flipV="1">
            <a:off x="9414388" y="3593332"/>
            <a:ext cx="606663" cy="756082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1" name="Straight Arrow Connector 520"/>
          <p:cNvCxnSpPr>
            <a:stCxn id="500" idx="6"/>
            <a:endCxn id="492" idx="2"/>
          </p:cNvCxnSpPr>
          <p:nvPr/>
        </p:nvCxnSpPr>
        <p:spPr>
          <a:xfrm>
            <a:off x="9416951" y="3593332"/>
            <a:ext cx="604100" cy="0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5" name="Straight Arrow Connector 524"/>
          <p:cNvCxnSpPr>
            <a:stCxn id="496" idx="6"/>
            <a:endCxn id="500" idx="2"/>
          </p:cNvCxnSpPr>
          <p:nvPr/>
        </p:nvCxnSpPr>
        <p:spPr>
          <a:xfrm>
            <a:off x="8531136" y="2867291"/>
            <a:ext cx="612538" cy="726041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8" name="Straight Arrow Connector 527"/>
          <p:cNvCxnSpPr>
            <a:stCxn id="496" idx="6"/>
            <a:endCxn id="501" idx="2"/>
          </p:cNvCxnSpPr>
          <p:nvPr/>
        </p:nvCxnSpPr>
        <p:spPr>
          <a:xfrm>
            <a:off x="8531136" y="2867291"/>
            <a:ext cx="609975" cy="1482122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6" name="Straight Arrow Connector 535"/>
          <p:cNvCxnSpPr>
            <a:stCxn id="495" idx="6"/>
            <a:endCxn id="500" idx="2"/>
          </p:cNvCxnSpPr>
          <p:nvPr/>
        </p:nvCxnSpPr>
        <p:spPr>
          <a:xfrm flipV="1">
            <a:off x="8534449" y="3593332"/>
            <a:ext cx="609225" cy="756082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7" name="Straight Arrow Connector 536"/>
          <p:cNvCxnSpPr>
            <a:stCxn id="495" idx="6"/>
            <a:endCxn id="501" idx="2"/>
          </p:cNvCxnSpPr>
          <p:nvPr/>
        </p:nvCxnSpPr>
        <p:spPr>
          <a:xfrm>
            <a:off x="8534449" y="4349413"/>
            <a:ext cx="606662" cy="0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2" name="Straight Arrow Connector 541"/>
          <p:cNvCxnSpPr>
            <a:endCxn id="495" idx="2"/>
          </p:cNvCxnSpPr>
          <p:nvPr/>
        </p:nvCxnSpPr>
        <p:spPr>
          <a:xfrm flipV="1">
            <a:off x="7460098" y="4349413"/>
            <a:ext cx="801075" cy="694339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4" name="Straight Arrow Connector 543"/>
          <p:cNvCxnSpPr>
            <a:endCxn id="496" idx="2"/>
          </p:cNvCxnSpPr>
          <p:nvPr/>
        </p:nvCxnSpPr>
        <p:spPr>
          <a:xfrm flipV="1">
            <a:off x="7460098" y="2867291"/>
            <a:ext cx="797762" cy="2176462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5" name="Straight Arrow Connector 544"/>
          <p:cNvCxnSpPr>
            <a:endCxn id="495" idx="2"/>
          </p:cNvCxnSpPr>
          <p:nvPr/>
        </p:nvCxnSpPr>
        <p:spPr>
          <a:xfrm>
            <a:off x="7460098" y="4318265"/>
            <a:ext cx="801075" cy="31148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6" name="Straight Arrow Connector 545"/>
          <p:cNvCxnSpPr>
            <a:endCxn id="496" idx="2"/>
          </p:cNvCxnSpPr>
          <p:nvPr/>
        </p:nvCxnSpPr>
        <p:spPr>
          <a:xfrm flipV="1">
            <a:off x="7460098" y="2867292"/>
            <a:ext cx="797762" cy="1450974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0" name="Straight Arrow Connector 549"/>
          <p:cNvCxnSpPr>
            <a:stCxn id="489" idx="3"/>
            <a:endCxn id="495" idx="3"/>
          </p:cNvCxnSpPr>
          <p:nvPr/>
        </p:nvCxnSpPr>
        <p:spPr>
          <a:xfrm>
            <a:off x="7460098" y="3592779"/>
            <a:ext cx="841095" cy="856103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2" name="Straight Arrow Connector 551"/>
          <p:cNvCxnSpPr>
            <a:stCxn id="489" idx="3"/>
            <a:endCxn id="496" idx="2"/>
          </p:cNvCxnSpPr>
          <p:nvPr/>
        </p:nvCxnSpPr>
        <p:spPr>
          <a:xfrm flipV="1">
            <a:off x="7460098" y="2867292"/>
            <a:ext cx="797762" cy="725487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3" name="Straight Arrow Connector 552"/>
          <p:cNvCxnSpPr>
            <a:stCxn id="488" idx="3"/>
            <a:endCxn id="496" idx="2"/>
          </p:cNvCxnSpPr>
          <p:nvPr/>
        </p:nvCxnSpPr>
        <p:spPr>
          <a:xfrm>
            <a:off x="7460098" y="2867289"/>
            <a:ext cx="797762" cy="1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5" name="Straight Arrow Connector 554"/>
          <p:cNvCxnSpPr>
            <a:stCxn id="488" idx="3"/>
            <a:endCxn id="495" idx="2"/>
          </p:cNvCxnSpPr>
          <p:nvPr/>
        </p:nvCxnSpPr>
        <p:spPr>
          <a:xfrm>
            <a:off x="7460098" y="2867289"/>
            <a:ext cx="801075" cy="1482124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/>
          <p:cNvGrpSpPr/>
          <p:nvPr/>
        </p:nvGrpSpPr>
        <p:grpSpPr>
          <a:xfrm>
            <a:off x="7460098" y="2867288"/>
            <a:ext cx="3407492" cy="2192315"/>
            <a:chOff x="7460098" y="2867288"/>
            <a:chExt cx="3407492" cy="2192315"/>
          </a:xfrm>
        </p:grpSpPr>
        <p:cxnSp>
          <p:nvCxnSpPr>
            <p:cNvPr id="517" name="Straight Arrow Connector 516"/>
            <p:cNvCxnSpPr>
              <a:endCxn id="492" idx="2"/>
            </p:cNvCxnSpPr>
            <p:nvPr/>
          </p:nvCxnSpPr>
          <p:spPr>
            <a:xfrm flipV="1">
              <a:off x="9416951" y="3593332"/>
              <a:ext cx="604100" cy="145208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6" name="Straight Arrow Connector 525"/>
            <p:cNvCxnSpPr>
              <a:stCxn id="494" idx="6"/>
              <a:endCxn id="500" idx="2"/>
            </p:cNvCxnSpPr>
            <p:nvPr/>
          </p:nvCxnSpPr>
          <p:spPr>
            <a:xfrm>
              <a:off x="8534449" y="3593332"/>
              <a:ext cx="609225" cy="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2" name="Straight Arrow Connector 531"/>
            <p:cNvCxnSpPr>
              <a:endCxn id="501" idx="2"/>
            </p:cNvCxnSpPr>
            <p:nvPr/>
          </p:nvCxnSpPr>
          <p:spPr>
            <a:xfrm flipV="1">
              <a:off x="8574470" y="4349413"/>
              <a:ext cx="566642" cy="69599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Arrow Connector 532"/>
            <p:cNvCxnSpPr>
              <a:endCxn id="500" idx="2"/>
            </p:cNvCxnSpPr>
            <p:nvPr/>
          </p:nvCxnSpPr>
          <p:spPr>
            <a:xfrm flipV="1">
              <a:off x="8574470" y="3593332"/>
              <a:ext cx="569205" cy="145208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8" name="Straight Arrow Connector 537"/>
            <p:cNvCxnSpPr>
              <a:stCxn id="494" idx="6"/>
              <a:endCxn id="501" idx="2"/>
            </p:cNvCxnSpPr>
            <p:nvPr/>
          </p:nvCxnSpPr>
          <p:spPr>
            <a:xfrm>
              <a:off x="8534449" y="3593332"/>
              <a:ext cx="606662" cy="75608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/>
            <p:cNvGrpSpPr/>
            <p:nvPr/>
          </p:nvGrpSpPr>
          <p:grpSpPr>
            <a:xfrm>
              <a:off x="7460098" y="2867288"/>
              <a:ext cx="3407492" cy="2192315"/>
              <a:chOff x="7460098" y="2867288"/>
              <a:chExt cx="3407492" cy="2192315"/>
            </a:xfrm>
          </p:grpSpPr>
          <p:cxnSp>
            <p:nvCxnSpPr>
              <p:cNvPr id="508" name="Straight Arrow Connector 507"/>
              <p:cNvCxnSpPr>
                <a:stCxn id="491" idx="6"/>
                <a:endCxn id="498" idx="2"/>
              </p:cNvCxnSpPr>
              <p:nvPr/>
            </p:nvCxnSpPr>
            <p:spPr>
              <a:xfrm>
                <a:off x="10294327" y="2867291"/>
                <a:ext cx="573263" cy="10214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/>
              <p:cNvGrpSpPr/>
              <p:nvPr/>
            </p:nvGrpSpPr>
            <p:grpSpPr>
              <a:xfrm>
                <a:off x="7460098" y="2867288"/>
                <a:ext cx="3407492" cy="2192315"/>
                <a:chOff x="7460098" y="2867288"/>
                <a:chExt cx="3407492" cy="2192315"/>
              </a:xfrm>
            </p:grpSpPr>
            <p:cxnSp>
              <p:nvCxnSpPr>
                <p:cNvPr id="518" name="Straight Arrow Connector 517"/>
                <p:cNvCxnSpPr>
                  <a:endCxn id="491" idx="2"/>
                </p:cNvCxnSpPr>
                <p:nvPr/>
              </p:nvCxnSpPr>
              <p:spPr>
                <a:xfrm flipV="1">
                  <a:off x="9416951" y="2867291"/>
                  <a:ext cx="604100" cy="217812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w="lg" len="med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2" name="Straight Arrow Connector 521"/>
                <p:cNvCxnSpPr>
                  <a:stCxn id="501" idx="6"/>
                  <a:endCxn id="491" idx="2"/>
                </p:cNvCxnSpPr>
                <p:nvPr/>
              </p:nvCxnSpPr>
              <p:spPr>
                <a:xfrm flipV="1">
                  <a:off x="9414388" y="2867291"/>
                  <a:ext cx="606663" cy="148212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w="lg" len="med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0" name="Group 19"/>
                <p:cNvGrpSpPr/>
                <p:nvPr/>
              </p:nvGrpSpPr>
              <p:grpSpPr>
                <a:xfrm>
                  <a:off x="7460098" y="2867288"/>
                  <a:ext cx="3407492" cy="2192315"/>
                  <a:chOff x="7460098" y="2867288"/>
                  <a:chExt cx="3407492" cy="2192315"/>
                </a:xfrm>
              </p:grpSpPr>
              <p:cxnSp>
                <p:nvCxnSpPr>
                  <p:cNvPr id="529" name="Straight Arrow Connector 528"/>
                  <p:cNvCxnSpPr>
                    <a:stCxn id="494" idx="6"/>
                  </p:cNvCxnSpPr>
                  <p:nvPr/>
                </p:nvCxnSpPr>
                <p:spPr>
                  <a:xfrm>
                    <a:off x="8534449" y="3593332"/>
                    <a:ext cx="609225" cy="145208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w="lg" len="med"/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4" name="Group 13"/>
                  <p:cNvGrpSpPr/>
                  <p:nvPr/>
                </p:nvGrpSpPr>
                <p:grpSpPr>
                  <a:xfrm>
                    <a:off x="7460098" y="2867288"/>
                    <a:ext cx="3407492" cy="2192315"/>
                    <a:chOff x="7460098" y="2867288"/>
                    <a:chExt cx="3407492" cy="2192315"/>
                  </a:xfrm>
                </p:grpSpPr>
                <p:cxnSp>
                  <p:nvCxnSpPr>
                    <p:cNvPr id="506" name="Straight Arrow Connector 505"/>
                    <p:cNvCxnSpPr>
                      <a:stCxn id="493" idx="6"/>
                      <a:endCxn id="498" idx="2"/>
                    </p:cNvCxnSpPr>
                    <p:nvPr/>
                  </p:nvCxnSpPr>
                  <p:spPr>
                    <a:xfrm flipV="1">
                      <a:off x="10294327" y="3888722"/>
                      <a:ext cx="573263" cy="460691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headEnd w="lg" len="med"/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9" name="Straight Arrow Connector 508"/>
                    <p:cNvCxnSpPr/>
                    <p:nvPr/>
                  </p:nvCxnSpPr>
                  <p:spPr>
                    <a:xfrm>
                      <a:off x="9416951" y="5045412"/>
                      <a:ext cx="604100" cy="0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headEnd w="lg" len="med"/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7" name="Group 6"/>
                    <p:cNvGrpSpPr/>
                    <p:nvPr/>
                  </p:nvGrpSpPr>
                  <p:grpSpPr>
                    <a:xfrm>
                      <a:off x="7460098" y="2867288"/>
                      <a:ext cx="2560953" cy="2192315"/>
                      <a:chOff x="7460098" y="2867289"/>
                      <a:chExt cx="2560953" cy="2178124"/>
                    </a:xfrm>
                  </p:grpSpPr>
                  <p:cxnSp>
                    <p:nvCxnSpPr>
                      <p:cNvPr id="512" name="Straight Arrow Connector 511"/>
                      <p:cNvCxnSpPr>
                        <a:stCxn id="502" idx="6"/>
                      </p:cNvCxnSpPr>
                      <p:nvPr/>
                    </p:nvCxnSpPr>
                    <p:spPr>
                      <a:xfrm>
                        <a:off x="9416951" y="2867291"/>
                        <a:ext cx="604100" cy="2178121"/>
                      </a:xfrm>
                      <a:prstGeom prst="straightConnector1">
                        <a:avLst/>
                      </a:prstGeom>
                      <a:ln>
                        <a:solidFill>
                          <a:schemeClr val="tx1"/>
                        </a:solidFill>
                        <a:headEnd w="lg" len="med"/>
                        <a:tailEnd type="triangle" w="lg" len="lg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23" name="Straight Arrow Connector 522"/>
                      <p:cNvCxnSpPr>
                        <a:stCxn id="502" idx="6"/>
                        <a:endCxn id="492" idx="2"/>
                      </p:cNvCxnSpPr>
                      <p:nvPr/>
                    </p:nvCxnSpPr>
                    <p:spPr>
                      <a:xfrm>
                        <a:off x="9416951" y="2867291"/>
                        <a:ext cx="604100" cy="726041"/>
                      </a:xfrm>
                      <a:prstGeom prst="straightConnector1">
                        <a:avLst/>
                      </a:prstGeom>
                      <a:ln>
                        <a:solidFill>
                          <a:schemeClr val="tx1"/>
                        </a:solidFill>
                        <a:headEnd w="lg" len="med"/>
                        <a:tailEnd type="triangle" w="lg" len="lg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4" name="Group 3"/>
                      <p:cNvGrpSpPr/>
                      <p:nvPr/>
                    </p:nvGrpSpPr>
                    <p:grpSpPr>
                      <a:xfrm>
                        <a:off x="7460098" y="2867289"/>
                        <a:ext cx="2560953" cy="2178124"/>
                        <a:chOff x="7460098" y="2867289"/>
                        <a:chExt cx="2560953" cy="2178124"/>
                      </a:xfrm>
                    </p:grpSpPr>
                    <p:cxnSp>
                      <p:nvCxnSpPr>
                        <p:cNvPr id="513" name="Straight Arrow Connector 512"/>
                        <p:cNvCxnSpPr>
                          <a:stCxn id="502" idx="6"/>
                          <a:endCxn id="493" idx="2"/>
                        </p:cNvCxnSpPr>
                        <p:nvPr/>
                      </p:nvCxnSpPr>
                      <p:spPr>
                        <a:xfrm>
                          <a:off x="9416951" y="2867291"/>
                          <a:ext cx="604100" cy="1482122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14" name="Straight Arrow Connector 513"/>
                        <p:cNvCxnSpPr>
                          <a:stCxn id="500" idx="6"/>
                          <a:endCxn id="493" idx="2"/>
                        </p:cNvCxnSpPr>
                        <p:nvPr/>
                      </p:nvCxnSpPr>
                      <p:spPr>
                        <a:xfrm>
                          <a:off x="9416951" y="3593332"/>
                          <a:ext cx="604100" cy="756082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15" name="Straight Arrow Connector 514"/>
                        <p:cNvCxnSpPr>
                          <a:stCxn id="501" idx="6"/>
                          <a:endCxn id="493" idx="2"/>
                        </p:cNvCxnSpPr>
                        <p:nvPr/>
                      </p:nvCxnSpPr>
                      <p:spPr>
                        <a:xfrm>
                          <a:off x="9414388" y="4349413"/>
                          <a:ext cx="606663" cy="0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16" name="Straight Arrow Connector 515"/>
                        <p:cNvCxnSpPr>
                          <a:endCxn id="493" idx="2"/>
                        </p:cNvCxnSpPr>
                        <p:nvPr/>
                      </p:nvCxnSpPr>
                      <p:spPr>
                        <a:xfrm flipV="1">
                          <a:off x="9416951" y="4349413"/>
                          <a:ext cx="604100" cy="695998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20" name="Straight Arrow Connector 519"/>
                        <p:cNvCxnSpPr>
                          <a:stCxn id="500" idx="6"/>
                          <a:endCxn id="491" idx="2"/>
                        </p:cNvCxnSpPr>
                        <p:nvPr/>
                      </p:nvCxnSpPr>
                      <p:spPr>
                        <a:xfrm flipV="1">
                          <a:off x="9416951" y="2867291"/>
                          <a:ext cx="604100" cy="726041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24" name="Straight Arrow Connector 523"/>
                        <p:cNvCxnSpPr>
                          <a:stCxn id="502" idx="6"/>
                          <a:endCxn id="491" idx="2"/>
                        </p:cNvCxnSpPr>
                        <p:nvPr/>
                      </p:nvCxnSpPr>
                      <p:spPr>
                        <a:xfrm>
                          <a:off x="9416951" y="2867291"/>
                          <a:ext cx="604100" cy="0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27" name="Straight Arrow Connector 526"/>
                        <p:cNvCxnSpPr>
                          <a:stCxn id="494" idx="6"/>
                          <a:endCxn id="502" idx="2"/>
                        </p:cNvCxnSpPr>
                        <p:nvPr/>
                      </p:nvCxnSpPr>
                      <p:spPr>
                        <a:xfrm flipV="1">
                          <a:off x="8534449" y="2867291"/>
                          <a:ext cx="609225" cy="726041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30" name="Straight Arrow Connector 529"/>
                        <p:cNvCxnSpPr/>
                        <p:nvPr/>
                      </p:nvCxnSpPr>
                      <p:spPr>
                        <a:xfrm>
                          <a:off x="8574470" y="5045412"/>
                          <a:ext cx="569205" cy="0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31" name="Straight Arrow Connector 530"/>
                        <p:cNvCxnSpPr>
                          <a:stCxn id="495" idx="6"/>
                        </p:cNvCxnSpPr>
                        <p:nvPr/>
                      </p:nvCxnSpPr>
                      <p:spPr>
                        <a:xfrm>
                          <a:off x="8534449" y="4349413"/>
                          <a:ext cx="609225" cy="695998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34" name="Straight Arrow Connector 533"/>
                        <p:cNvCxnSpPr>
                          <a:endCxn id="502" idx="2"/>
                        </p:cNvCxnSpPr>
                        <p:nvPr/>
                      </p:nvCxnSpPr>
                      <p:spPr>
                        <a:xfrm flipV="1">
                          <a:off x="8574470" y="2867291"/>
                          <a:ext cx="569205" cy="2178121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35" name="Straight Arrow Connector 534"/>
                        <p:cNvCxnSpPr>
                          <a:stCxn id="495" idx="6"/>
                          <a:endCxn id="502" idx="2"/>
                        </p:cNvCxnSpPr>
                        <p:nvPr/>
                      </p:nvCxnSpPr>
                      <p:spPr>
                        <a:xfrm flipV="1">
                          <a:off x="8534449" y="2867291"/>
                          <a:ext cx="609225" cy="1482122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39" name="Straight Arrow Connector 538"/>
                        <p:cNvCxnSpPr>
                          <a:stCxn id="496" idx="6"/>
                          <a:endCxn id="502" idx="2"/>
                        </p:cNvCxnSpPr>
                        <p:nvPr/>
                      </p:nvCxnSpPr>
                      <p:spPr>
                        <a:xfrm>
                          <a:off x="8531136" y="2867291"/>
                          <a:ext cx="612538" cy="0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0" name="Straight Arrow Connector 539"/>
                        <p:cNvCxnSpPr>
                          <a:stCxn id="496" idx="6"/>
                        </p:cNvCxnSpPr>
                        <p:nvPr/>
                      </p:nvCxnSpPr>
                      <p:spPr>
                        <a:xfrm>
                          <a:off x="8531136" y="2867291"/>
                          <a:ext cx="612538" cy="2178121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1" name="Straight Arrow Connector 540"/>
                        <p:cNvCxnSpPr/>
                        <p:nvPr/>
                      </p:nvCxnSpPr>
                      <p:spPr>
                        <a:xfrm>
                          <a:off x="7460098" y="5043753"/>
                          <a:ext cx="841095" cy="1659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3" name="Straight Arrow Connector 542"/>
                        <p:cNvCxnSpPr>
                          <a:endCxn id="494" idx="2"/>
                        </p:cNvCxnSpPr>
                        <p:nvPr/>
                      </p:nvCxnSpPr>
                      <p:spPr>
                        <a:xfrm flipV="1">
                          <a:off x="7460098" y="3593332"/>
                          <a:ext cx="801075" cy="1450421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7" name="Straight Arrow Connector 546"/>
                        <p:cNvCxnSpPr>
                          <a:endCxn id="494" idx="2"/>
                        </p:cNvCxnSpPr>
                        <p:nvPr/>
                      </p:nvCxnSpPr>
                      <p:spPr>
                        <a:xfrm flipV="1">
                          <a:off x="7460098" y="3593332"/>
                          <a:ext cx="801075" cy="724934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8" name="Straight Arrow Connector 547"/>
                        <p:cNvCxnSpPr/>
                        <p:nvPr/>
                      </p:nvCxnSpPr>
                      <p:spPr>
                        <a:xfrm>
                          <a:off x="7460098" y="4318265"/>
                          <a:ext cx="841096" cy="727146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9" name="Straight Arrow Connector 548"/>
                        <p:cNvCxnSpPr>
                          <a:stCxn id="489" idx="3"/>
                        </p:cNvCxnSpPr>
                        <p:nvPr/>
                      </p:nvCxnSpPr>
                      <p:spPr>
                        <a:xfrm>
                          <a:off x="7460098" y="3592779"/>
                          <a:ext cx="841096" cy="1452634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51" name="Straight Arrow Connector 550"/>
                        <p:cNvCxnSpPr>
                          <a:stCxn id="489" idx="3"/>
                          <a:endCxn id="494" idx="2"/>
                        </p:cNvCxnSpPr>
                        <p:nvPr/>
                      </p:nvCxnSpPr>
                      <p:spPr>
                        <a:xfrm>
                          <a:off x="7460098" y="3592779"/>
                          <a:ext cx="801075" cy="553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54" name="Straight Arrow Connector 553"/>
                        <p:cNvCxnSpPr>
                          <a:stCxn id="488" idx="3"/>
                          <a:endCxn id="494" idx="2"/>
                        </p:cNvCxnSpPr>
                        <p:nvPr/>
                      </p:nvCxnSpPr>
                      <p:spPr>
                        <a:xfrm>
                          <a:off x="7460098" y="2867289"/>
                          <a:ext cx="801075" cy="726042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56" name="Straight Arrow Connector 555"/>
                        <p:cNvCxnSpPr>
                          <a:stCxn id="488" idx="3"/>
                        </p:cNvCxnSpPr>
                        <p:nvPr/>
                      </p:nvCxnSpPr>
                      <p:spPr>
                        <a:xfrm>
                          <a:off x="7460098" y="2867289"/>
                          <a:ext cx="841096" cy="2178122"/>
                        </a:xfrm>
                        <a:prstGeom prst="straightConnector1">
                          <a:avLst/>
                        </a:prstGeom>
                        <a:ln>
                          <a:solidFill>
                            <a:schemeClr val="tx1"/>
                          </a:solidFill>
                          <a:headEnd w="lg" len="med"/>
                          <a:tailEnd type="triangle" w="lg" len="lg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</p:grpSp>
            </p:grpSp>
          </p:grpSp>
        </p:grpSp>
      </p:grpSp>
      <p:grpSp>
        <p:nvGrpSpPr>
          <p:cNvPr id="3" name="Group 2"/>
          <p:cNvGrpSpPr/>
          <p:nvPr/>
        </p:nvGrpSpPr>
        <p:grpSpPr>
          <a:xfrm>
            <a:off x="8301193" y="2767821"/>
            <a:ext cx="1953114" cy="2377059"/>
            <a:chOff x="8301193" y="2767821"/>
            <a:chExt cx="1953114" cy="2377059"/>
          </a:xfrm>
        </p:grpSpPr>
        <p:grpSp>
          <p:nvGrpSpPr>
            <p:cNvPr id="563" name="Group 562"/>
            <p:cNvGrpSpPr/>
            <p:nvPr/>
          </p:nvGrpSpPr>
          <p:grpSpPr>
            <a:xfrm>
              <a:off x="10061071" y="4249947"/>
              <a:ext cx="193236" cy="198938"/>
              <a:chOff x="4276541" y="6069937"/>
              <a:chExt cx="608225" cy="536331"/>
            </a:xfrm>
          </p:grpSpPr>
          <p:cxnSp>
            <p:nvCxnSpPr>
              <p:cNvPr id="558" name="Straight Connector 557"/>
              <p:cNvCxnSpPr>
                <a:stCxn id="490" idx="1"/>
                <a:endCxn id="490" idx="5"/>
              </p:cNvCxnSpPr>
              <p:nvPr/>
            </p:nvCxnSpPr>
            <p:spPr>
              <a:xfrm>
                <a:off x="4276541" y="6069939"/>
                <a:ext cx="608225" cy="536329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9" name="Straight Connector 558"/>
              <p:cNvCxnSpPr>
                <a:stCxn id="490" idx="3"/>
                <a:endCxn id="490" idx="7"/>
              </p:cNvCxnSpPr>
              <p:nvPr/>
            </p:nvCxnSpPr>
            <p:spPr>
              <a:xfrm flipV="1">
                <a:off x="4276541" y="6069937"/>
                <a:ext cx="608225" cy="536329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5" name="Group 564"/>
            <p:cNvGrpSpPr/>
            <p:nvPr/>
          </p:nvGrpSpPr>
          <p:grpSpPr>
            <a:xfrm>
              <a:off x="10061071" y="2767821"/>
              <a:ext cx="193236" cy="198942"/>
              <a:chOff x="4243139" y="6038752"/>
              <a:chExt cx="608225" cy="536343"/>
            </a:xfrm>
          </p:grpSpPr>
          <p:cxnSp>
            <p:nvCxnSpPr>
              <p:cNvPr id="566" name="Straight Connector 565"/>
              <p:cNvCxnSpPr>
                <a:stCxn id="488" idx="1"/>
                <a:endCxn id="488" idx="5"/>
              </p:cNvCxnSpPr>
              <p:nvPr/>
            </p:nvCxnSpPr>
            <p:spPr>
              <a:xfrm>
                <a:off x="4243139" y="6038752"/>
                <a:ext cx="608225" cy="536329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/>
              <p:cNvCxnSpPr>
                <a:stCxn id="488" idx="3"/>
                <a:endCxn id="488" idx="7"/>
              </p:cNvCxnSpPr>
              <p:nvPr/>
            </p:nvCxnSpPr>
            <p:spPr>
              <a:xfrm flipV="1">
                <a:off x="4243139" y="6038765"/>
                <a:ext cx="608225" cy="536330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8" name="Group 567"/>
            <p:cNvGrpSpPr/>
            <p:nvPr/>
          </p:nvGrpSpPr>
          <p:grpSpPr>
            <a:xfrm>
              <a:off x="9183695" y="4945940"/>
              <a:ext cx="193236" cy="198940"/>
              <a:chOff x="4237493" y="6043222"/>
              <a:chExt cx="608224" cy="536338"/>
            </a:xfrm>
          </p:grpSpPr>
          <p:cxnSp>
            <p:nvCxnSpPr>
              <p:cNvPr id="569" name="Straight Connector 568"/>
              <p:cNvCxnSpPr>
                <a:stCxn id="502" idx="1"/>
                <a:endCxn id="502" idx="5"/>
              </p:cNvCxnSpPr>
              <p:nvPr/>
            </p:nvCxnSpPr>
            <p:spPr>
              <a:xfrm>
                <a:off x="4237493" y="6043222"/>
                <a:ext cx="608224" cy="536329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/>
              <p:cNvCxnSpPr>
                <a:stCxn id="502" idx="3"/>
                <a:endCxn id="502" idx="7"/>
              </p:cNvCxnSpPr>
              <p:nvPr/>
            </p:nvCxnSpPr>
            <p:spPr>
              <a:xfrm flipV="1">
                <a:off x="4237493" y="6043230"/>
                <a:ext cx="608224" cy="536330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4" name="Group 573"/>
            <p:cNvGrpSpPr/>
            <p:nvPr/>
          </p:nvGrpSpPr>
          <p:grpSpPr>
            <a:xfrm>
              <a:off x="9183694" y="2767821"/>
              <a:ext cx="193236" cy="198942"/>
              <a:chOff x="4239170" y="6015448"/>
              <a:chExt cx="608225" cy="536343"/>
            </a:xfrm>
          </p:grpSpPr>
          <p:cxnSp>
            <p:nvCxnSpPr>
              <p:cNvPr id="575" name="Straight Connector 574"/>
              <p:cNvCxnSpPr>
                <a:stCxn id="498" idx="1"/>
                <a:endCxn id="498" idx="5"/>
              </p:cNvCxnSpPr>
              <p:nvPr/>
            </p:nvCxnSpPr>
            <p:spPr>
              <a:xfrm>
                <a:off x="4239170" y="6015448"/>
                <a:ext cx="608225" cy="536329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6" name="Straight Connector 575"/>
              <p:cNvCxnSpPr>
                <a:stCxn id="498" idx="3"/>
                <a:endCxn id="498" idx="7"/>
              </p:cNvCxnSpPr>
              <p:nvPr/>
            </p:nvCxnSpPr>
            <p:spPr>
              <a:xfrm flipV="1">
                <a:off x="4239170" y="6015461"/>
                <a:ext cx="608225" cy="536330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7" name="Group 576"/>
            <p:cNvGrpSpPr/>
            <p:nvPr/>
          </p:nvGrpSpPr>
          <p:grpSpPr>
            <a:xfrm>
              <a:off x="8341213" y="4945941"/>
              <a:ext cx="193237" cy="198938"/>
              <a:chOff x="4231134" y="6030451"/>
              <a:chExt cx="608228" cy="536332"/>
            </a:xfrm>
          </p:grpSpPr>
          <p:cxnSp>
            <p:nvCxnSpPr>
              <p:cNvPr id="578" name="Straight Connector 577"/>
              <p:cNvCxnSpPr>
                <a:stCxn id="501" idx="1"/>
                <a:endCxn id="501" idx="5"/>
              </p:cNvCxnSpPr>
              <p:nvPr/>
            </p:nvCxnSpPr>
            <p:spPr>
              <a:xfrm>
                <a:off x="4231137" y="6030454"/>
                <a:ext cx="608225" cy="536329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9" name="Straight Connector 578"/>
              <p:cNvCxnSpPr>
                <a:stCxn id="501" idx="3"/>
                <a:endCxn id="501" idx="7"/>
              </p:cNvCxnSpPr>
              <p:nvPr/>
            </p:nvCxnSpPr>
            <p:spPr>
              <a:xfrm flipV="1">
                <a:off x="4231134" y="6030451"/>
                <a:ext cx="608225" cy="536329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0" name="Group 579"/>
            <p:cNvGrpSpPr/>
            <p:nvPr/>
          </p:nvGrpSpPr>
          <p:grpSpPr>
            <a:xfrm>
              <a:off x="8301193" y="3493862"/>
              <a:ext cx="193236" cy="198938"/>
              <a:chOff x="4276941" y="6044192"/>
              <a:chExt cx="608225" cy="536332"/>
            </a:xfrm>
          </p:grpSpPr>
          <p:cxnSp>
            <p:nvCxnSpPr>
              <p:cNvPr id="581" name="Straight Connector 580"/>
              <p:cNvCxnSpPr>
                <a:stCxn id="491" idx="1"/>
                <a:endCxn id="491" idx="5"/>
              </p:cNvCxnSpPr>
              <p:nvPr/>
            </p:nvCxnSpPr>
            <p:spPr>
              <a:xfrm>
                <a:off x="4276941" y="6044192"/>
                <a:ext cx="608225" cy="536329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2" name="Straight Connector 581"/>
              <p:cNvCxnSpPr>
                <a:stCxn id="491" idx="3"/>
                <a:endCxn id="491" idx="7"/>
              </p:cNvCxnSpPr>
              <p:nvPr/>
            </p:nvCxnSpPr>
            <p:spPr>
              <a:xfrm flipV="1">
                <a:off x="4276941" y="6044195"/>
                <a:ext cx="608225" cy="536329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D435414-6B43-4540-8D7D-077F8069A830}"/>
              </a:ext>
            </a:extLst>
          </p:cNvPr>
          <p:cNvSpPr/>
          <p:nvPr/>
        </p:nvSpPr>
        <p:spPr>
          <a:xfrm>
            <a:off x="6357257" y="1872343"/>
            <a:ext cx="5686180" cy="37229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59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5" dur="indefinite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10 - Normalizing data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-129937" y="3445609"/>
                <a:ext cx="466616" cy="4647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dirty="0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bPr>
                      <m:e>
                        <m:r>
                          <a:rPr lang="en-US" sz="3200" b="0" i="1" dirty="0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dirty="0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2</m:t>
                        </m:r>
                      </m:sub>
                    </m:sSub>
                  </m:oMath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29937" y="3445609"/>
                <a:ext cx="466616" cy="464746"/>
              </a:xfrm>
              <a:prstGeom prst="rect">
                <a:avLst/>
              </a:prstGeom>
              <a:blipFill>
                <a:blip r:embed="rId3"/>
                <a:stretch>
                  <a:fillRect r="-43243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2" name="Group 41"/>
          <p:cNvGrpSpPr/>
          <p:nvPr/>
        </p:nvGrpSpPr>
        <p:grpSpPr>
          <a:xfrm>
            <a:off x="180078" y="2752209"/>
            <a:ext cx="3534664" cy="2087227"/>
            <a:chOff x="441345" y="2286001"/>
            <a:chExt cx="4144943" cy="2044609"/>
          </a:xfrm>
        </p:grpSpPr>
        <p:cxnSp>
          <p:nvCxnSpPr>
            <p:cNvPr id="4" name="Straight Arrow Connector 3"/>
            <p:cNvCxnSpPr/>
            <p:nvPr/>
          </p:nvCxnSpPr>
          <p:spPr>
            <a:xfrm flipH="1" flipV="1">
              <a:off x="793844" y="2286001"/>
              <a:ext cx="0" cy="20446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441345" y="4148812"/>
              <a:ext cx="414494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1590200" y="4736748"/>
                <a:ext cx="460314" cy="4647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dirty="0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bPr>
                      <m:e>
                        <m:r>
                          <a:rPr lang="en-US" sz="3200" b="0" i="1" dirty="0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dirty="0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</m:t>
                        </m:r>
                      </m:sub>
                    </m:sSub>
                  </m:oMath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0200" y="4736748"/>
                <a:ext cx="460314" cy="464746"/>
              </a:xfrm>
              <a:prstGeom prst="rect">
                <a:avLst/>
              </a:prstGeom>
              <a:blipFill>
                <a:blip r:embed="rId4"/>
                <a:stretch>
                  <a:fillRect r="-4594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Connector 34"/>
          <p:cNvCxnSpPr/>
          <p:nvPr/>
        </p:nvCxnSpPr>
        <p:spPr>
          <a:xfrm>
            <a:off x="3447783" y="4583031"/>
            <a:ext cx="0" cy="1537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/>
              <p:cNvSpPr txBox="1"/>
              <p:nvPr/>
            </p:nvSpPr>
            <p:spPr>
              <a:xfrm>
                <a:off x="3265444" y="4683246"/>
                <a:ext cx="244380" cy="3669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5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5444" y="4683246"/>
                <a:ext cx="244380" cy="366904"/>
              </a:xfrm>
              <a:prstGeom prst="rect">
                <a:avLst/>
              </a:prstGeom>
              <a:blipFill>
                <a:blip r:embed="rId5"/>
                <a:stretch>
                  <a:fillRect l="-5000" r="-50000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7" name="Straight Connector 36"/>
          <p:cNvCxnSpPr/>
          <p:nvPr/>
        </p:nvCxnSpPr>
        <p:spPr>
          <a:xfrm flipH="1" flipV="1">
            <a:off x="408677" y="3029803"/>
            <a:ext cx="143998" cy="155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Box 38"/>
              <p:cNvSpPr txBox="1"/>
              <p:nvPr/>
            </p:nvSpPr>
            <p:spPr>
              <a:xfrm>
                <a:off x="99699" y="2789146"/>
                <a:ext cx="281230" cy="3669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3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99" y="2789146"/>
                <a:ext cx="281230" cy="366904"/>
              </a:xfrm>
              <a:prstGeom prst="rect">
                <a:avLst/>
              </a:prstGeom>
              <a:blipFill>
                <a:blip r:embed="rId6"/>
                <a:stretch>
                  <a:fillRect l="-4348" r="-26087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D3E7CF70-FF13-4920-B3EF-330040DE38E2}"/>
              </a:ext>
            </a:extLst>
          </p:cNvPr>
          <p:cNvGrpSpPr/>
          <p:nvPr/>
        </p:nvGrpSpPr>
        <p:grpSpPr>
          <a:xfrm>
            <a:off x="3778100" y="2382946"/>
            <a:ext cx="3979949" cy="2600533"/>
            <a:chOff x="3778100" y="1435093"/>
            <a:chExt cx="3979949" cy="2600533"/>
          </a:xfrm>
        </p:grpSpPr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778100" y="2680241"/>
              <a:ext cx="3029853" cy="909708"/>
            </a:xfrm>
            <a:prstGeom prst="rect">
              <a:avLst/>
            </a:prstGeom>
          </p:spPr>
        </p:pic>
        <p:grpSp>
          <p:nvGrpSpPr>
            <p:cNvPr id="43" name="Group 42"/>
            <p:cNvGrpSpPr/>
            <p:nvPr/>
          </p:nvGrpSpPr>
          <p:grpSpPr>
            <a:xfrm>
              <a:off x="3871849" y="1962522"/>
              <a:ext cx="3520768" cy="2073104"/>
              <a:chOff x="-1085566" y="2526684"/>
              <a:chExt cx="4428842" cy="2859598"/>
            </a:xfrm>
          </p:grpSpPr>
          <p:cxnSp>
            <p:nvCxnSpPr>
              <p:cNvPr id="44" name="Straight Arrow Connector 43"/>
              <p:cNvCxnSpPr/>
              <p:nvPr/>
            </p:nvCxnSpPr>
            <p:spPr>
              <a:xfrm flipV="1">
                <a:off x="784861" y="2526684"/>
                <a:ext cx="1852" cy="285959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/>
              <p:cNvCxnSpPr/>
              <p:nvPr/>
            </p:nvCxnSpPr>
            <p:spPr>
              <a:xfrm>
                <a:off x="-1085566" y="4161245"/>
                <a:ext cx="442884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TextBox 74"/>
                <p:cNvSpPr txBox="1"/>
                <p:nvPr/>
              </p:nvSpPr>
              <p:spPr>
                <a:xfrm>
                  <a:off x="7328936" y="2804332"/>
                  <a:ext cx="429113" cy="3367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3200" b="0" i="1" dirty="0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dirty="0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dirty="0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1</m:t>
                          </m:r>
                        </m:sub>
                      </m:sSub>
                    </m:oMath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75" name="TextBox 7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28936" y="2804332"/>
                  <a:ext cx="429113" cy="336788"/>
                </a:xfrm>
                <a:prstGeom prst="rect">
                  <a:avLst/>
                </a:prstGeom>
                <a:blipFill>
                  <a:blip r:embed="rId8"/>
                  <a:stretch>
                    <a:fillRect r="-28169" b="-581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TextBox 75"/>
                <p:cNvSpPr txBox="1"/>
                <p:nvPr/>
              </p:nvSpPr>
              <p:spPr>
                <a:xfrm>
                  <a:off x="5027350" y="1435093"/>
                  <a:ext cx="558615" cy="43260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3200" b="0" i="1" dirty="0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dirty="0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dirty="0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b>
                      </m:sSub>
                    </m:oMath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76" name="TextBox 7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27350" y="1435093"/>
                  <a:ext cx="558615" cy="432603"/>
                </a:xfrm>
                <a:prstGeom prst="rect">
                  <a:avLst/>
                </a:prstGeom>
                <a:blipFill>
                  <a:blip r:embed="rId9"/>
                  <a:stretch>
                    <a:fillRect r="-1099" b="-225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BF94A17-0A06-4236-BA4C-6580740F93B7}"/>
              </a:ext>
            </a:extLst>
          </p:cNvPr>
          <p:cNvGrpSpPr/>
          <p:nvPr/>
        </p:nvGrpSpPr>
        <p:grpSpPr>
          <a:xfrm>
            <a:off x="8184247" y="2393457"/>
            <a:ext cx="3880710" cy="2590022"/>
            <a:chOff x="8184247" y="1445604"/>
            <a:chExt cx="3880710" cy="2590022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711607" y="2208008"/>
              <a:ext cx="1849778" cy="1579547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5" name="TextBox 114"/>
                <p:cNvSpPr txBox="1"/>
                <p:nvPr/>
              </p:nvSpPr>
              <p:spPr>
                <a:xfrm>
                  <a:off x="11635844" y="2814843"/>
                  <a:ext cx="429113" cy="3367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3200" b="0" i="1" dirty="0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dirty="0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dirty="0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1</m:t>
                          </m:r>
                        </m:sub>
                      </m:sSub>
                    </m:oMath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15" name="TextBox 1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635844" y="2814843"/>
                  <a:ext cx="429113" cy="336788"/>
                </a:xfrm>
                <a:prstGeom prst="rect">
                  <a:avLst/>
                </a:prstGeom>
                <a:blipFill>
                  <a:blip r:embed="rId11"/>
                  <a:stretch>
                    <a:fillRect r="-30000" b="-581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6" name="TextBox 115"/>
                <p:cNvSpPr txBox="1"/>
                <p:nvPr/>
              </p:nvSpPr>
              <p:spPr>
                <a:xfrm>
                  <a:off x="9334258" y="1445604"/>
                  <a:ext cx="558615" cy="43260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3200" b="0" i="1" dirty="0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dirty="0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dirty="0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b>
                      </m:sSub>
                    </m:oMath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16" name="TextBox 1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34258" y="1445604"/>
                  <a:ext cx="558615" cy="432603"/>
                </a:xfrm>
                <a:prstGeom prst="rect">
                  <a:avLst/>
                </a:prstGeom>
                <a:blipFill>
                  <a:blip r:embed="rId12"/>
                  <a:stretch>
                    <a:fillRect r="-1087" b="-225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3" name="Group 112"/>
            <p:cNvGrpSpPr/>
            <p:nvPr/>
          </p:nvGrpSpPr>
          <p:grpSpPr>
            <a:xfrm>
              <a:off x="8184247" y="1959938"/>
              <a:ext cx="3520768" cy="2075688"/>
              <a:chOff x="-1085566" y="2526684"/>
              <a:chExt cx="4428842" cy="2863163"/>
            </a:xfrm>
          </p:grpSpPr>
          <p:cxnSp>
            <p:nvCxnSpPr>
              <p:cNvPr id="140" name="Straight Arrow Connector 139"/>
              <p:cNvCxnSpPr/>
              <p:nvPr/>
            </p:nvCxnSpPr>
            <p:spPr>
              <a:xfrm flipH="1" flipV="1">
                <a:off x="786712" y="2526684"/>
                <a:ext cx="11925" cy="286316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Arrow Connector 140"/>
              <p:cNvCxnSpPr/>
              <p:nvPr/>
            </p:nvCxnSpPr>
            <p:spPr>
              <a:xfrm>
                <a:off x="-1085566" y="4161245"/>
                <a:ext cx="442884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0" name="Picture 3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21624" y="3328711"/>
            <a:ext cx="2567051" cy="91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637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FC6ED-0EFD-6D4A-B2CD-84CA711B9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an AWS EC2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2FCD8-3CD2-6F4B-8FF8-4F6E74286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Following slide should work for Mac and Linux</a:t>
            </a:r>
          </a:p>
          <a:p>
            <a:r>
              <a:rPr lang="en-US" dirty="0"/>
              <a:t>We will walk through Windows setup</a:t>
            </a:r>
          </a:p>
          <a:p>
            <a:pPr lvl="1"/>
            <a:r>
              <a:rPr lang="en-US" dirty="0">
                <a:hlinkClick r:id="rId2"/>
              </a:rPr>
              <a:t>https://docs.aws.amazon.com/AWSEC2/latest/UserGuide/putty.html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https://docs.aws.amazon.com/dlami/latest/devguide/setup-jupyter-configure-client-windows.html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https://docs.aws.amazon.com/dlami/latest/devguide/setup-jupyter-login.html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8709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10 - Why normalize inputs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693718" y="1191498"/>
            <a:ext cx="4544351" cy="932628"/>
            <a:chOff x="702361" y="1844557"/>
            <a:chExt cx="4544351" cy="932628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" name="TextBox 3"/>
                <p:cNvSpPr txBox="1"/>
                <p:nvPr/>
              </p:nvSpPr>
              <p:spPr>
                <a:xfrm>
                  <a:off x="702361" y="1875463"/>
                  <a:ext cx="2094483" cy="9017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𝑤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</m:d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f>
                          <m:f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b="0" i="1" smtClean="0">
                                <a:latin typeface="Cambria Math" charset="0"/>
                              </a:rPr>
                              <m:t>𝑚</m:t>
                            </m:r>
                          </m:den>
                        </m:f>
                      </m:oMath>
                    </m:oMathPara>
                  </a14:m>
                  <a:endParaRPr lang="en-US" sz="3200" dirty="0"/>
                </a:p>
              </p:txBody>
            </p:sp>
          </mc:Choice>
          <mc:Fallback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2361" y="1875463"/>
                  <a:ext cx="2094483" cy="901722"/>
                </a:xfrm>
                <a:prstGeom prst="rect">
                  <a:avLst/>
                </a:prstGeom>
                <a:blipFill>
                  <a:blip r:embed="rId3"/>
                  <a:stretch>
                    <a:fillRect l="-602" b="-281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/>
                <p:cNvSpPr/>
                <p:nvPr/>
              </p:nvSpPr>
              <p:spPr>
                <a:xfrm>
                  <a:off x="2724749" y="1844557"/>
                  <a:ext cx="679673" cy="93262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ctrlPr>
                              <a:rPr lang="mr-IN" sz="20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a:rPr lang="mr-IN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  <m:r>
                              <a:rPr lang="mr-IN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sup>
                          <m:e>
                            <m:r>
                              <a:rPr lang="en-US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</m:t>
                            </m:r>
                          </m:e>
                        </m:nary>
                      </m:oMath>
                    </m:oMathPara>
                  </a14:m>
                  <a:endParaRPr lang="en-US" sz="4800" dirty="0">
                    <a:latin typeface="Cambria Math" charset="0"/>
                    <a:ea typeface="Cambria Math" charset="0"/>
                    <a:cs typeface="Cambria Math" charset="0"/>
                  </a:endParaRPr>
                </a:p>
              </p:txBody>
            </p:sp>
          </mc:Choice>
          <mc:Fallback xmlns="">
            <p:sp>
              <p:nvSpPr>
                <p:cNvPr id="6" name="Rectangle 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24749" y="1844557"/>
                  <a:ext cx="679673" cy="932628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3145175" y="2022971"/>
                  <a:ext cx="2101537" cy="55226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ℒ</m:t>
                        </m:r>
                        <m:r>
                          <a:rPr lang="en-US" sz="28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  <m:r>
                          <a:rPr lang="en-US" sz="2800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d>
                              <m:d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  <m:r>
                              <a:rPr lang="en-US" sz="28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2800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45175" y="2022971"/>
                  <a:ext cx="2101537" cy="552267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5" name="Group 24"/>
          <p:cNvGrpSpPr/>
          <p:nvPr/>
        </p:nvGrpSpPr>
        <p:grpSpPr>
          <a:xfrm>
            <a:off x="836414" y="4355544"/>
            <a:ext cx="3210744" cy="2435078"/>
            <a:chOff x="991562" y="4288169"/>
            <a:chExt cx="3210744" cy="2435078"/>
          </a:xfrm>
        </p:grpSpPr>
        <p:cxnSp>
          <p:nvCxnSpPr>
            <p:cNvPr id="53" name="Straight Arrow Connector 52"/>
            <p:cNvCxnSpPr/>
            <p:nvPr/>
          </p:nvCxnSpPr>
          <p:spPr>
            <a:xfrm flipV="1">
              <a:off x="991562" y="6461241"/>
              <a:ext cx="278597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V="1">
              <a:off x="1161258" y="4413185"/>
              <a:ext cx="0" cy="222199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9" name="Group 68"/>
            <p:cNvGrpSpPr/>
            <p:nvPr/>
          </p:nvGrpSpPr>
          <p:grpSpPr>
            <a:xfrm rot="155479">
              <a:off x="995570" y="5042101"/>
              <a:ext cx="3122562" cy="628868"/>
              <a:chOff x="1474611" y="5034586"/>
              <a:chExt cx="2073377" cy="1235709"/>
            </a:xfrm>
          </p:grpSpPr>
          <p:sp>
            <p:nvSpPr>
              <p:cNvPr id="64" name="Oval 63"/>
              <p:cNvSpPr/>
              <p:nvPr/>
            </p:nvSpPr>
            <p:spPr>
              <a:xfrm rot="2909809">
                <a:off x="1893445" y="4615752"/>
                <a:ext cx="1235709" cy="2073377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 rot="2909809">
                <a:off x="2029104" y="4785706"/>
                <a:ext cx="963788" cy="1682892"/>
              </a:xfrm>
              <a:prstGeom prst="ellipse">
                <a:avLst/>
              </a:prstGeom>
              <a:no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 rot="2909809">
                <a:off x="2187321" y="4967922"/>
                <a:ext cx="609299" cy="1263810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 rot="2782073">
                <a:off x="2306198" y="5085579"/>
                <a:ext cx="384788" cy="1028499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/>
              <p:cNvSpPr/>
              <p:nvPr/>
            </p:nvSpPr>
            <p:spPr>
              <a:xfrm rot="2854036">
                <a:off x="2382968" y="5300406"/>
                <a:ext cx="217248" cy="619390"/>
              </a:xfrm>
              <a:prstGeom prst="ellipse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/>
                <p:cNvSpPr txBox="1"/>
                <p:nvPr/>
              </p:nvSpPr>
              <p:spPr>
                <a:xfrm>
                  <a:off x="3667369" y="6259505"/>
                  <a:ext cx="534937" cy="46374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𝑤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1" name="TextBox 7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67369" y="6259505"/>
                  <a:ext cx="534937" cy="463742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/>
                <p:cNvSpPr txBox="1"/>
                <p:nvPr/>
              </p:nvSpPr>
              <p:spPr>
                <a:xfrm>
                  <a:off x="1127923" y="4288169"/>
                  <a:ext cx="436979" cy="48291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𝑏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2" name="TextBox 7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7923" y="4288169"/>
                  <a:ext cx="436979" cy="482917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4" name="Group 23"/>
          <p:cNvGrpSpPr/>
          <p:nvPr/>
        </p:nvGrpSpPr>
        <p:grpSpPr>
          <a:xfrm>
            <a:off x="5781468" y="4267610"/>
            <a:ext cx="3845471" cy="2523013"/>
            <a:chOff x="7100873" y="4289698"/>
            <a:chExt cx="3845471" cy="2523013"/>
          </a:xfrm>
        </p:grpSpPr>
        <p:cxnSp>
          <p:nvCxnSpPr>
            <p:cNvPr id="62" name="Straight Arrow Connector 61"/>
            <p:cNvCxnSpPr/>
            <p:nvPr/>
          </p:nvCxnSpPr>
          <p:spPr>
            <a:xfrm>
              <a:off x="7100873" y="6523512"/>
              <a:ext cx="324566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7291089" y="4501256"/>
              <a:ext cx="0" cy="222199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Group 72"/>
            <p:cNvGrpSpPr/>
            <p:nvPr/>
          </p:nvGrpSpPr>
          <p:grpSpPr>
            <a:xfrm>
              <a:off x="7627270" y="4518884"/>
              <a:ext cx="1920240" cy="1922314"/>
              <a:chOff x="1345723" y="5061940"/>
              <a:chExt cx="2229786" cy="1249040"/>
            </a:xfrm>
          </p:grpSpPr>
          <p:sp>
            <p:nvSpPr>
              <p:cNvPr id="74" name="Oval 73"/>
              <p:cNvSpPr/>
              <p:nvPr/>
            </p:nvSpPr>
            <p:spPr>
              <a:xfrm rot="2909809">
                <a:off x="1836096" y="4571567"/>
                <a:ext cx="1249040" cy="2229786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/>
              <p:cNvSpPr/>
              <p:nvPr/>
            </p:nvSpPr>
            <p:spPr>
              <a:xfrm rot="2909809">
                <a:off x="1940181" y="4770843"/>
                <a:ext cx="1040867" cy="1858155"/>
              </a:xfrm>
              <a:prstGeom prst="ellipse">
                <a:avLst/>
              </a:prstGeom>
              <a:no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/>
              <p:cNvSpPr/>
              <p:nvPr/>
            </p:nvSpPr>
            <p:spPr>
              <a:xfrm rot="2909809">
                <a:off x="2044267" y="4943199"/>
                <a:ext cx="832693" cy="1486524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 rot="2782073">
                <a:off x="2148354" y="5142475"/>
                <a:ext cx="624520" cy="1114893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 rot="2854036">
                <a:off x="2252441" y="5328289"/>
                <a:ext cx="416347" cy="743262"/>
              </a:xfrm>
              <a:prstGeom prst="ellipse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TextBox 78"/>
                <p:cNvSpPr txBox="1"/>
                <p:nvPr/>
              </p:nvSpPr>
              <p:spPr>
                <a:xfrm>
                  <a:off x="10079362" y="6351046"/>
                  <a:ext cx="866982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𝑤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9" name="TextBox 7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079362" y="6351046"/>
                  <a:ext cx="866982" cy="461665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0" name="TextBox 79"/>
                <p:cNvSpPr txBox="1"/>
                <p:nvPr/>
              </p:nvSpPr>
              <p:spPr>
                <a:xfrm>
                  <a:off x="7100873" y="4289698"/>
                  <a:ext cx="70822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𝑏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0" name="TextBox 7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00873" y="4289698"/>
                  <a:ext cx="708221" cy="461665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432743">
            <a:off x="6948369" y="8617453"/>
            <a:ext cx="2373268" cy="584584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208953" y="1460654"/>
            <a:ext cx="4345174" cy="2570091"/>
            <a:chOff x="585691" y="1414169"/>
            <a:chExt cx="4345174" cy="2570091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226821">
              <a:off x="1651043" y="2652720"/>
              <a:ext cx="2090187" cy="385909"/>
            </a:xfrm>
            <a:prstGeom prst="rect">
              <a:avLst/>
            </a:prstGeom>
          </p:spPr>
        </p:pic>
        <p:grpSp>
          <p:nvGrpSpPr>
            <p:cNvPr id="38" name="Group 37"/>
            <p:cNvGrpSpPr/>
            <p:nvPr/>
          </p:nvGrpSpPr>
          <p:grpSpPr>
            <a:xfrm>
              <a:off x="1476151" y="1855676"/>
              <a:ext cx="3167727" cy="1995009"/>
              <a:chOff x="137886" y="2410526"/>
              <a:chExt cx="2804541" cy="2470620"/>
            </a:xfrm>
          </p:grpSpPr>
          <p:cxnSp>
            <p:nvCxnSpPr>
              <p:cNvPr id="17" name="Straight Arrow Connector 16"/>
              <p:cNvCxnSpPr/>
              <p:nvPr/>
            </p:nvCxnSpPr>
            <p:spPr>
              <a:xfrm flipV="1">
                <a:off x="1150542" y="2410526"/>
                <a:ext cx="0" cy="141964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/>
              <p:cNvCxnSpPr/>
              <p:nvPr/>
            </p:nvCxnSpPr>
            <p:spPr>
              <a:xfrm flipH="1">
                <a:off x="137886" y="3827265"/>
                <a:ext cx="1012656" cy="10538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>
                <a:off x="1150542" y="3821618"/>
                <a:ext cx="1791885" cy="40905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Box 38"/>
                <p:cNvSpPr txBox="1"/>
                <p:nvPr/>
              </p:nvSpPr>
              <p:spPr>
                <a:xfrm>
                  <a:off x="4377114" y="3259841"/>
                  <a:ext cx="553751" cy="3727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𝑤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39" name="TextBox 3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77114" y="3259841"/>
                  <a:ext cx="553751" cy="372791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 b="-967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/>
                <p:cNvSpPr txBox="1"/>
                <p:nvPr/>
              </p:nvSpPr>
              <p:spPr>
                <a:xfrm>
                  <a:off x="1141678" y="3611469"/>
                  <a:ext cx="482341" cy="3727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𝑏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0" name="TextBox 3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41678" y="3611469"/>
                  <a:ext cx="482341" cy="372791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 b="-1967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TextBox 40"/>
                <p:cNvSpPr txBox="1"/>
                <p:nvPr/>
              </p:nvSpPr>
              <p:spPr>
                <a:xfrm>
                  <a:off x="2601348" y="1651310"/>
                  <a:ext cx="425417" cy="3727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𝐽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1" name="TextBox 4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01348" y="1651310"/>
                  <a:ext cx="425417" cy="372791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 b="-4098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4" name="TextBox 83"/>
            <p:cNvSpPr txBox="1"/>
            <p:nvPr/>
          </p:nvSpPr>
          <p:spPr>
            <a:xfrm>
              <a:off x="585691" y="1414169"/>
              <a:ext cx="23006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Unnormalized: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462756" y="1460654"/>
            <a:ext cx="4391927" cy="2674601"/>
            <a:chOff x="5954607" y="1414169"/>
            <a:chExt cx="4391927" cy="2674601"/>
          </a:xfrm>
        </p:grpSpPr>
        <p:grpSp>
          <p:nvGrpSpPr>
            <p:cNvPr id="43" name="Group 42"/>
            <p:cNvGrpSpPr/>
            <p:nvPr/>
          </p:nvGrpSpPr>
          <p:grpSpPr>
            <a:xfrm>
              <a:off x="6919014" y="1619890"/>
              <a:ext cx="3427520" cy="2468880"/>
              <a:chOff x="36411" y="1887677"/>
              <a:chExt cx="3354749" cy="2851477"/>
            </a:xfrm>
          </p:grpSpPr>
          <p:pic>
            <p:nvPicPr>
              <p:cNvPr id="44" name="Picture 43"/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91497">
                <a:off x="591795" y="2618498"/>
                <a:ext cx="2085346" cy="1657099"/>
              </a:xfrm>
              <a:prstGeom prst="rect">
                <a:avLst/>
              </a:prstGeom>
            </p:spPr>
          </p:pic>
          <p:grpSp>
            <p:nvGrpSpPr>
              <p:cNvPr id="45" name="Group 44"/>
              <p:cNvGrpSpPr/>
              <p:nvPr/>
            </p:nvGrpSpPr>
            <p:grpSpPr>
              <a:xfrm>
                <a:off x="332536" y="2103114"/>
                <a:ext cx="2804541" cy="2470621"/>
                <a:chOff x="137886" y="2410526"/>
                <a:chExt cx="2804541" cy="2470621"/>
              </a:xfrm>
            </p:grpSpPr>
            <p:cxnSp>
              <p:nvCxnSpPr>
                <p:cNvPr id="49" name="Straight Arrow Connector 48"/>
                <p:cNvCxnSpPr/>
                <p:nvPr/>
              </p:nvCxnSpPr>
              <p:spPr>
                <a:xfrm flipV="1">
                  <a:off x="1150542" y="2410526"/>
                  <a:ext cx="0" cy="1419649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Arrow Connector 49"/>
                <p:cNvCxnSpPr/>
                <p:nvPr/>
              </p:nvCxnSpPr>
              <p:spPr>
                <a:xfrm flipH="1">
                  <a:off x="137886" y="3827265"/>
                  <a:ext cx="1012656" cy="1053882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Arrow Connector 50"/>
                <p:cNvCxnSpPr/>
                <p:nvPr/>
              </p:nvCxnSpPr>
              <p:spPr>
                <a:xfrm>
                  <a:off x="1150542" y="3821618"/>
                  <a:ext cx="1791885" cy="409051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6" name="TextBox 45"/>
                  <p:cNvSpPr txBox="1"/>
                  <p:nvPr/>
                </p:nvSpPr>
                <p:spPr>
                  <a:xfrm>
                    <a:off x="2900898" y="3842033"/>
                    <a:ext cx="490262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b="0" i="1" smtClean="0">
                              <a:latin typeface="Cambria Math" charset="0"/>
                            </a:rPr>
                            <m:t>𝑤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46" name="TextBox 4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00898" y="3842033"/>
                    <a:ext cx="490262" cy="461665"/>
                  </a:xfrm>
                  <a:prstGeom prst="rect">
                    <a:avLst/>
                  </a:prstGeom>
                  <a:blipFill rotWithShape="0">
                    <a:blip r:embed="rId15"/>
                    <a:stretch>
                      <a:fillRect b="-461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TextBox 46"/>
                  <p:cNvSpPr txBox="1"/>
                  <p:nvPr/>
                </p:nvSpPr>
                <p:spPr>
                  <a:xfrm>
                    <a:off x="36411" y="4277489"/>
                    <a:ext cx="427040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b="0" i="1" smtClean="0">
                              <a:latin typeface="Cambria Math" charset="0"/>
                            </a:rPr>
                            <m:t>𝑏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47" name="TextBox 4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411" y="4277489"/>
                    <a:ext cx="427040" cy="461665"/>
                  </a:xfrm>
                  <a:prstGeom prst="rect">
                    <a:avLst/>
                  </a:prstGeom>
                  <a:blipFill rotWithShape="0">
                    <a:blip r:embed="rId16"/>
                    <a:stretch>
                      <a:fillRect b="-1060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8" name="TextBox 47"/>
                  <p:cNvSpPr txBox="1"/>
                  <p:nvPr/>
                </p:nvSpPr>
                <p:spPr>
                  <a:xfrm>
                    <a:off x="1357263" y="1887677"/>
                    <a:ext cx="376642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b="0" i="1" smtClean="0">
                              <a:latin typeface="Cambria Math" charset="0"/>
                            </a:rPr>
                            <m:t>𝐽</m:t>
                          </m:r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48" name="TextBox 4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357263" y="1887677"/>
                    <a:ext cx="376642" cy="461665"/>
                  </a:xfrm>
                  <a:prstGeom prst="rect">
                    <a:avLst/>
                  </a:prstGeom>
                  <a:blipFill rotWithShape="0">
                    <a:blip r:embed="rId17"/>
                    <a:stretch>
                      <a:fillRect b="-3030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86" name="TextBox 85"/>
            <p:cNvSpPr txBox="1"/>
            <p:nvPr/>
          </p:nvSpPr>
          <p:spPr>
            <a:xfrm>
              <a:off x="5954607" y="1414169"/>
              <a:ext cx="1649834" cy="3987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Normalized: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959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210312"/>
            <a:ext cx="11215222" cy="1325563"/>
          </a:xfrm>
        </p:spPr>
        <p:txBody>
          <a:bodyPr anchor="t"/>
          <a:lstStyle/>
          <a:p>
            <a:r>
              <a:rPr lang="en-US" dirty="0"/>
              <a:t>Lesson 10 – Batch Normalization</a:t>
            </a:r>
          </a:p>
        </p:txBody>
      </p:sp>
      <p:grpSp>
        <p:nvGrpSpPr>
          <p:cNvPr id="178" name="Group 177"/>
          <p:cNvGrpSpPr/>
          <p:nvPr/>
        </p:nvGrpSpPr>
        <p:grpSpPr>
          <a:xfrm>
            <a:off x="619803" y="1557813"/>
            <a:ext cx="3650610" cy="1746520"/>
            <a:chOff x="619803" y="1361210"/>
            <a:chExt cx="3650610" cy="174652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619803" y="1361210"/>
                  <a:ext cx="487698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1361210"/>
                  <a:ext cx="487698" cy="492443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619803" y="1988249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1988249"/>
                  <a:ext cx="497187" cy="4924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/>
                <p:cNvSpPr txBox="1"/>
                <p:nvPr/>
              </p:nvSpPr>
              <p:spPr>
                <a:xfrm>
                  <a:off x="619803" y="2615287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2615287"/>
                  <a:ext cx="497187" cy="4924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7" name="Straight Arrow Connector 16"/>
            <p:cNvCxnSpPr>
              <a:stCxn id="12" idx="3"/>
              <a:endCxn id="23" idx="2"/>
            </p:cNvCxnSpPr>
            <p:nvPr/>
          </p:nvCxnSpPr>
          <p:spPr>
            <a:xfrm>
              <a:off x="1107501" y="1607432"/>
              <a:ext cx="1183416" cy="6270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3" idx="3"/>
              <a:endCxn id="23" idx="2"/>
            </p:cNvCxnSpPr>
            <p:nvPr/>
          </p:nvCxnSpPr>
          <p:spPr>
            <a:xfrm flipV="1">
              <a:off x="1116990" y="2234470"/>
              <a:ext cx="117392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3"/>
              <a:endCxn id="23" idx="2"/>
            </p:cNvCxnSpPr>
            <p:nvPr/>
          </p:nvCxnSpPr>
          <p:spPr>
            <a:xfrm flipV="1">
              <a:off x="1116990" y="2234470"/>
              <a:ext cx="1173927" cy="62703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>
              <a:off x="2290917" y="1960150"/>
              <a:ext cx="548640" cy="5486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Arrow Connector 26"/>
            <p:cNvCxnSpPr>
              <a:stCxn id="23" idx="6"/>
              <a:endCxn id="30" idx="1"/>
            </p:cNvCxnSpPr>
            <p:nvPr/>
          </p:nvCxnSpPr>
          <p:spPr>
            <a:xfrm>
              <a:off x="2839557" y="2234470"/>
              <a:ext cx="91699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/>
                <p:cNvSpPr txBox="1"/>
                <p:nvPr/>
              </p:nvSpPr>
              <p:spPr>
                <a:xfrm>
                  <a:off x="3756554" y="1952673"/>
                  <a:ext cx="513859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30" name="TextBox 2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56554" y="1952673"/>
                  <a:ext cx="513859" cy="584775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TextBox 45"/>
                <p:cNvSpPr txBox="1"/>
                <p:nvPr/>
              </p:nvSpPr>
              <p:spPr>
                <a:xfrm>
                  <a:off x="1446262" y="1440693"/>
                  <a:ext cx="777521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2400" i="1" dirty="0" smtClean="0">
                            <a:latin typeface="Cambria Math" charset="0"/>
                          </a:rPr>
                          <m:t>,</m:t>
                        </m:r>
                        <m:r>
                          <a:rPr lang="en-US" sz="2400" i="1" dirty="0" smtClean="0">
                            <a:latin typeface="Cambria Math" charset="0"/>
                          </a:rPr>
                          <m:t>𝑏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6" name="TextBox 4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6262" y="1440693"/>
                  <a:ext cx="777521" cy="461665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77" name="Group 176"/>
          <p:cNvGrpSpPr/>
          <p:nvPr/>
        </p:nvGrpSpPr>
        <p:grpSpPr>
          <a:xfrm>
            <a:off x="619803" y="4555940"/>
            <a:ext cx="4774180" cy="1700800"/>
            <a:chOff x="673092" y="4725440"/>
            <a:chExt cx="4774180" cy="17008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Box 46"/>
                <p:cNvSpPr txBox="1"/>
                <p:nvPr/>
              </p:nvSpPr>
              <p:spPr>
                <a:xfrm>
                  <a:off x="673092" y="4725440"/>
                  <a:ext cx="487698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47" name="TextBox 4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092" y="4725440"/>
                  <a:ext cx="487698" cy="492443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TextBox 47"/>
                <p:cNvSpPr txBox="1"/>
                <p:nvPr/>
              </p:nvSpPr>
              <p:spPr>
                <a:xfrm>
                  <a:off x="673092" y="5352479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48" name="TextBox 4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092" y="5352479"/>
                  <a:ext cx="497187" cy="492443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TextBox 48"/>
                <p:cNvSpPr txBox="1"/>
                <p:nvPr/>
              </p:nvSpPr>
              <p:spPr>
                <a:xfrm>
                  <a:off x="673092" y="5933797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49" name="TextBox 4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092" y="5933797"/>
                  <a:ext cx="497187" cy="492443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0" name="Straight Arrow Connector 49"/>
            <p:cNvCxnSpPr>
              <a:stCxn id="47" idx="3"/>
              <a:endCxn id="53" idx="2"/>
            </p:cNvCxnSpPr>
            <p:nvPr/>
          </p:nvCxnSpPr>
          <p:spPr>
            <a:xfrm>
              <a:off x="1160790" y="4971662"/>
              <a:ext cx="771927" cy="184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>
              <a:stCxn id="48" idx="3"/>
              <a:endCxn id="57" idx="2"/>
            </p:cNvCxnSpPr>
            <p:nvPr/>
          </p:nvCxnSpPr>
          <p:spPr>
            <a:xfrm flipV="1">
              <a:off x="1170279" y="5576763"/>
              <a:ext cx="762438" cy="219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>
              <a:stCxn id="49" idx="3"/>
              <a:endCxn id="58" idx="2"/>
            </p:cNvCxnSpPr>
            <p:nvPr/>
          </p:nvCxnSpPr>
          <p:spPr>
            <a:xfrm flipV="1">
              <a:off x="1170279" y="6180018"/>
              <a:ext cx="762438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/>
            <p:cNvSpPr/>
            <p:nvPr/>
          </p:nvSpPr>
          <p:spPr>
            <a:xfrm>
              <a:off x="1932717" y="4836349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>
              <a:stCxn id="53" idx="6"/>
              <a:endCxn id="59" idx="2"/>
            </p:cNvCxnSpPr>
            <p:nvPr/>
          </p:nvCxnSpPr>
          <p:spPr>
            <a:xfrm>
              <a:off x="2207037" y="4973509"/>
              <a:ext cx="50040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TextBox 54"/>
                <p:cNvSpPr txBox="1"/>
                <p:nvPr/>
              </p:nvSpPr>
              <p:spPr>
                <a:xfrm>
                  <a:off x="4933413" y="5293077"/>
                  <a:ext cx="513859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55" name="TextBox 5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33413" y="5293077"/>
                  <a:ext cx="513859" cy="584775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7" name="Oval 56"/>
            <p:cNvSpPr/>
            <p:nvPr/>
          </p:nvSpPr>
          <p:spPr>
            <a:xfrm>
              <a:off x="1932717" y="5439603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1932717" y="6042858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2707440" y="4836349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2712483" y="5439603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2702397" y="6042858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3452423" y="4836349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3452423" y="5439603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3452423" y="6042858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4321383" y="5438526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2" name="Straight Arrow Connector 81"/>
            <p:cNvCxnSpPr>
              <a:stCxn id="53" idx="6"/>
              <a:endCxn id="60" idx="2"/>
            </p:cNvCxnSpPr>
            <p:nvPr/>
          </p:nvCxnSpPr>
          <p:spPr>
            <a:xfrm>
              <a:off x="2207037" y="4973509"/>
              <a:ext cx="505446" cy="6032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>
              <a:stCxn id="53" idx="6"/>
              <a:endCxn id="61" idx="2"/>
            </p:cNvCxnSpPr>
            <p:nvPr/>
          </p:nvCxnSpPr>
          <p:spPr>
            <a:xfrm>
              <a:off x="2207037" y="4973509"/>
              <a:ext cx="495360" cy="12065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stCxn id="57" idx="6"/>
              <a:endCxn id="59" idx="2"/>
            </p:cNvCxnSpPr>
            <p:nvPr/>
          </p:nvCxnSpPr>
          <p:spPr>
            <a:xfrm flipV="1">
              <a:off x="2207037" y="4973509"/>
              <a:ext cx="500403" cy="6032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>
              <a:stCxn id="57" idx="6"/>
              <a:endCxn id="60" idx="2"/>
            </p:cNvCxnSpPr>
            <p:nvPr/>
          </p:nvCxnSpPr>
          <p:spPr>
            <a:xfrm>
              <a:off x="2207037" y="5576763"/>
              <a:ext cx="50544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57" idx="6"/>
              <a:endCxn id="61" idx="2"/>
            </p:cNvCxnSpPr>
            <p:nvPr/>
          </p:nvCxnSpPr>
          <p:spPr>
            <a:xfrm>
              <a:off x="2207037" y="5576763"/>
              <a:ext cx="495360" cy="60325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>
              <a:stCxn id="58" idx="6"/>
              <a:endCxn id="61" idx="2"/>
            </p:cNvCxnSpPr>
            <p:nvPr/>
          </p:nvCxnSpPr>
          <p:spPr>
            <a:xfrm>
              <a:off x="2207037" y="6180018"/>
              <a:ext cx="49536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stCxn id="58" idx="6"/>
              <a:endCxn id="60" idx="2"/>
            </p:cNvCxnSpPr>
            <p:nvPr/>
          </p:nvCxnSpPr>
          <p:spPr>
            <a:xfrm flipV="1">
              <a:off x="2207037" y="5576763"/>
              <a:ext cx="505446" cy="60325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>
              <a:stCxn id="58" idx="6"/>
              <a:endCxn id="59" idx="2"/>
            </p:cNvCxnSpPr>
            <p:nvPr/>
          </p:nvCxnSpPr>
          <p:spPr>
            <a:xfrm flipV="1">
              <a:off x="2207037" y="4973509"/>
              <a:ext cx="500403" cy="12065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>
              <a:stCxn id="59" idx="6"/>
              <a:endCxn id="62" idx="2"/>
            </p:cNvCxnSpPr>
            <p:nvPr/>
          </p:nvCxnSpPr>
          <p:spPr>
            <a:xfrm>
              <a:off x="2981760" y="4973509"/>
              <a:ext cx="47066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>
              <a:stCxn id="59" idx="6"/>
              <a:endCxn id="63" idx="2"/>
            </p:cNvCxnSpPr>
            <p:nvPr/>
          </p:nvCxnSpPr>
          <p:spPr>
            <a:xfrm>
              <a:off x="2981760" y="4973509"/>
              <a:ext cx="470663" cy="6032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>
              <a:stCxn id="59" idx="6"/>
              <a:endCxn id="64" idx="2"/>
            </p:cNvCxnSpPr>
            <p:nvPr/>
          </p:nvCxnSpPr>
          <p:spPr>
            <a:xfrm>
              <a:off x="2981760" y="4973509"/>
              <a:ext cx="470663" cy="12065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>
              <a:stCxn id="60" idx="6"/>
              <a:endCxn id="62" idx="2"/>
            </p:cNvCxnSpPr>
            <p:nvPr/>
          </p:nvCxnSpPr>
          <p:spPr>
            <a:xfrm flipV="1">
              <a:off x="2986803" y="4973509"/>
              <a:ext cx="465620" cy="6032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60" idx="6"/>
              <a:endCxn id="63" idx="2"/>
            </p:cNvCxnSpPr>
            <p:nvPr/>
          </p:nvCxnSpPr>
          <p:spPr>
            <a:xfrm>
              <a:off x="2986803" y="5576763"/>
              <a:ext cx="46562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stCxn id="60" idx="6"/>
              <a:endCxn id="64" idx="2"/>
            </p:cNvCxnSpPr>
            <p:nvPr/>
          </p:nvCxnSpPr>
          <p:spPr>
            <a:xfrm>
              <a:off x="2986803" y="5576763"/>
              <a:ext cx="465620" cy="60325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>
              <a:stCxn id="61" idx="6"/>
              <a:endCxn id="64" idx="2"/>
            </p:cNvCxnSpPr>
            <p:nvPr/>
          </p:nvCxnSpPr>
          <p:spPr>
            <a:xfrm>
              <a:off x="2976717" y="6180018"/>
              <a:ext cx="47570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/>
            <p:cNvCxnSpPr>
              <a:stCxn id="61" idx="6"/>
              <a:endCxn id="63" idx="2"/>
            </p:cNvCxnSpPr>
            <p:nvPr/>
          </p:nvCxnSpPr>
          <p:spPr>
            <a:xfrm flipV="1">
              <a:off x="2976717" y="5576763"/>
              <a:ext cx="475706" cy="60325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Arrow Connector 129"/>
            <p:cNvCxnSpPr>
              <a:stCxn id="62" idx="6"/>
              <a:endCxn id="65" idx="2"/>
            </p:cNvCxnSpPr>
            <p:nvPr/>
          </p:nvCxnSpPr>
          <p:spPr>
            <a:xfrm>
              <a:off x="3726743" y="4973509"/>
              <a:ext cx="594640" cy="60217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/>
            <p:cNvCxnSpPr>
              <a:stCxn id="63" idx="6"/>
              <a:endCxn id="65" idx="2"/>
            </p:cNvCxnSpPr>
            <p:nvPr/>
          </p:nvCxnSpPr>
          <p:spPr>
            <a:xfrm flipV="1">
              <a:off x="3726743" y="5575686"/>
              <a:ext cx="594640" cy="107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>
              <a:stCxn id="64" idx="6"/>
              <a:endCxn id="65" idx="2"/>
            </p:cNvCxnSpPr>
            <p:nvPr/>
          </p:nvCxnSpPr>
          <p:spPr>
            <a:xfrm flipV="1">
              <a:off x="3726743" y="5575686"/>
              <a:ext cx="594640" cy="6043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/>
            <p:cNvCxnSpPr>
              <a:stCxn id="65" idx="6"/>
              <a:endCxn id="55" idx="1"/>
            </p:cNvCxnSpPr>
            <p:nvPr/>
          </p:nvCxnSpPr>
          <p:spPr>
            <a:xfrm>
              <a:off x="4595703" y="5575686"/>
              <a:ext cx="337710" cy="977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Arrow Connector 152"/>
            <p:cNvCxnSpPr>
              <a:stCxn id="49" idx="3"/>
              <a:endCxn id="57" idx="2"/>
            </p:cNvCxnSpPr>
            <p:nvPr/>
          </p:nvCxnSpPr>
          <p:spPr>
            <a:xfrm flipV="1">
              <a:off x="1170279" y="5576763"/>
              <a:ext cx="762438" cy="6032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>
              <a:stCxn id="49" idx="3"/>
              <a:endCxn id="53" idx="2"/>
            </p:cNvCxnSpPr>
            <p:nvPr/>
          </p:nvCxnSpPr>
          <p:spPr>
            <a:xfrm flipV="1">
              <a:off x="1170279" y="4973509"/>
              <a:ext cx="762438" cy="12065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Arrow Connector 159"/>
            <p:cNvCxnSpPr>
              <a:stCxn id="48" idx="3"/>
              <a:endCxn id="53" idx="2"/>
            </p:cNvCxnSpPr>
            <p:nvPr/>
          </p:nvCxnSpPr>
          <p:spPr>
            <a:xfrm flipV="1">
              <a:off x="1170279" y="4973509"/>
              <a:ext cx="762438" cy="62519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Arrow Connector 163"/>
            <p:cNvCxnSpPr>
              <a:stCxn id="48" idx="3"/>
              <a:endCxn id="58" idx="2"/>
            </p:cNvCxnSpPr>
            <p:nvPr/>
          </p:nvCxnSpPr>
          <p:spPr>
            <a:xfrm>
              <a:off x="1170279" y="5598701"/>
              <a:ext cx="762438" cy="5813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Arrow Connector 166"/>
            <p:cNvCxnSpPr>
              <a:stCxn id="47" idx="3"/>
              <a:endCxn id="58" idx="2"/>
            </p:cNvCxnSpPr>
            <p:nvPr/>
          </p:nvCxnSpPr>
          <p:spPr>
            <a:xfrm>
              <a:off x="1160790" y="4971662"/>
              <a:ext cx="771927" cy="12083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Arrow Connector 169"/>
            <p:cNvCxnSpPr>
              <a:stCxn id="47" idx="3"/>
              <a:endCxn id="57" idx="2"/>
            </p:cNvCxnSpPr>
            <p:nvPr/>
          </p:nvCxnSpPr>
          <p:spPr>
            <a:xfrm>
              <a:off x="1160790" y="4971662"/>
              <a:ext cx="771927" cy="60510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65074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22C57-1D1E-0843-A646-DC69AD4E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05E53-F7D7-2E47-9BEB-B5590CEBB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Dropout and Batch Norm to MNIST</a:t>
            </a:r>
          </a:p>
        </p:txBody>
      </p:sp>
    </p:spTree>
    <p:extLst>
      <p:ext uri="{BB962C8B-B14F-4D97-AF65-F5344CB8AC3E}">
        <p14:creationId xmlns:p14="http://schemas.microsoft.com/office/powerpoint/2010/main" val="30946108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98D22-9307-B949-B29F-5B92755F3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 – 15 minute Break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40F7764D-1B38-2546-AF0F-15B40376DE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76616" y="1825625"/>
            <a:ext cx="7238768" cy="4351338"/>
          </a:xfrm>
        </p:spPr>
      </p:pic>
    </p:spTree>
    <p:extLst>
      <p:ext uri="{BB962C8B-B14F-4D97-AF65-F5344CB8AC3E}">
        <p14:creationId xmlns:p14="http://schemas.microsoft.com/office/powerpoint/2010/main" val="27849085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5630B-1CE0-BB45-9875-9A7F27D39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11 – Multi-label Classification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4CC232-14B2-3E40-9106-A9A1EC135C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6350" y="2172494"/>
            <a:ext cx="9639300" cy="3657600"/>
          </a:xfrm>
        </p:spPr>
      </p:pic>
    </p:spTree>
    <p:extLst>
      <p:ext uri="{BB962C8B-B14F-4D97-AF65-F5344CB8AC3E}">
        <p14:creationId xmlns:p14="http://schemas.microsoft.com/office/powerpoint/2010/main" val="15483531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1B21D-A72A-EA46-B5BC-2AC29DEEF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11 -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DA1C7-6496-884D-B06C-6AC6BB856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Planet notebook</a:t>
            </a:r>
          </a:p>
        </p:txBody>
      </p:sp>
    </p:spTree>
    <p:extLst>
      <p:ext uri="{BB962C8B-B14F-4D97-AF65-F5344CB8AC3E}">
        <p14:creationId xmlns:p14="http://schemas.microsoft.com/office/powerpoint/2010/main" val="40535515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98D22-9307-B949-B29F-5B92755F3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11 – 15 minute Break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40F7764D-1B38-2546-AF0F-15B40376DE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76616" y="1825625"/>
            <a:ext cx="7238768" cy="4351338"/>
          </a:xfrm>
        </p:spPr>
      </p:pic>
    </p:spTree>
    <p:extLst>
      <p:ext uri="{BB962C8B-B14F-4D97-AF65-F5344CB8AC3E}">
        <p14:creationId xmlns:p14="http://schemas.microsoft.com/office/powerpoint/2010/main" val="8428912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55D2-4C0D-4D4B-A938-AF572EF47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12 – CNN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4DE9A-CEE2-0443-A37B-4DACF244F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 networks</a:t>
            </a:r>
          </a:p>
          <a:p>
            <a:pPr lvl="1"/>
            <a:r>
              <a:rPr lang="en-US" dirty="0"/>
              <a:t>LeNet-5</a:t>
            </a:r>
          </a:p>
          <a:p>
            <a:pPr lvl="1"/>
            <a:r>
              <a:rPr lang="en-US" dirty="0" err="1"/>
              <a:t>AlexNet</a:t>
            </a:r>
            <a:endParaRPr lang="en-US" dirty="0"/>
          </a:p>
          <a:p>
            <a:pPr lvl="1"/>
            <a:r>
              <a:rPr lang="en-US" dirty="0"/>
              <a:t>VGG</a:t>
            </a:r>
          </a:p>
          <a:p>
            <a:r>
              <a:rPr lang="en-US" dirty="0" err="1"/>
              <a:t>ResNet</a:t>
            </a:r>
            <a:endParaRPr lang="en-US" dirty="0"/>
          </a:p>
          <a:p>
            <a:r>
              <a:rPr lang="en-US" dirty="0"/>
              <a:t>Inception</a:t>
            </a:r>
          </a:p>
        </p:txBody>
      </p:sp>
    </p:spTree>
    <p:extLst>
      <p:ext uri="{BB962C8B-B14F-4D97-AF65-F5344CB8AC3E}">
        <p14:creationId xmlns:p14="http://schemas.microsoft.com/office/powerpoint/2010/main" val="7695149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" name="Table 32"/>
          <p:cNvGraphicFramePr>
            <a:graphicFrameLocks noGrp="1"/>
          </p:cNvGraphicFramePr>
          <p:nvPr>
            <p:extLst/>
          </p:nvPr>
        </p:nvGraphicFramePr>
        <p:xfrm>
          <a:off x="10723121" y="2148912"/>
          <a:ext cx="366888" cy="15804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804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9721022" y="2085120"/>
          <a:ext cx="366888" cy="18513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5137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Lesson 12 - </a:t>
            </a:r>
            <a:r>
              <a:rPr lang="en-US" dirty="0" err="1"/>
              <a:t>LeNet</a:t>
            </a:r>
            <a:r>
              <a:rPr lang="en-US" dirty="0"/>
              <a:t> - 5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64846" y="2353911"/>
          <a:ext cx="1492036" cy="1325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20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2517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1802785" y="3023173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be 7"/>
          <p:cNvSpPr/>
          <p:nvPr/>
        </p:nvSpPr>
        <p:spPr>
          <a:xfrm>
            <a:off x="2497156" y="2423232"/>
            <a:ext cx="1310285" cy="1265895"/>
          </a:xfrm>
          <a:prstGeom prst="cube">
            <a:avLst>
              <a:gd name="adj" fmla="val 421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859916" y="3016440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610026" y="3023173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360136" y="3017264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9088202" y="3020668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9767306" y="214891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9767306" y="252228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9767306" y="363095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 flipH="1">
                <a:off x="9760628" y="3119082"/>
                <a:ext cx="2876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9760628" y="3119082"/>
                <a:ext cx="287676" cy="276999"/>
              </a:xfrm>
              <a:prstGeom prst="rect">
                <a:avLst/>
              </a:prstGeom>
              <a:blipFill>
                <a:blip r:embed="rId3"/>
                <a:stretch>
                  <a:fillRect b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Oval 28"/>
          <p:cNvSpPr/>
          <p:nvPr/>
        </p:nvSpPr>
        <p:spPr>
          <a:xfrm>
            <a:off x="10769405" y="220063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10769405" y="257400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10769405" y="340835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 flipH="1">
                <a:off x="10762727" y="3034988"/>
                <a:ext cx="2876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0762727" y="3034988"/>
                <a:ext cx="287676" cy="2769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/>
          <p:cNvCxnSpPr/>
          <p:nvPr/>
        </p:nvCxnSpPr>
        <p:spPr>
          <a:xfrm>
            <a:off x="10142644" y="3016496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1159111" y="3009821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11654109" y="2693305"/>
                <a:ext cx="47295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54109" y="2693305"/>
                <a:ext cx="472950" cy="523220"/>
              </a:xfrm>
              <a:prstGeom prst="rect">
                <a:avLst/>
              </a:prstGeom>
              <a:blipFill>
                <a:blip r:embed="rId5"/>
                <a:stretch>
                  <a:fillRect t="-4762" b="-9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Cube 36"/>
          <p:cNvSpPr/>
          <p:nvPr/>
        </p:nvSpPr>
        <p:spPr>
          <a:xfrm>
            <a:off x="4456921" y="2518461"/>
            <a:ext cx="1100630" cy="1075436"/>
          </a:xfrm>
          <a:prstGeom prst="cube">
            <a:avLst>
              <a:gd name="adj" fmla="val 421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ube 37"/>
          <p:cNvSpPr/>
          <p:nvPr/>
        </p:nvSpPr>
        <p:spPr>
          <a:xfrm>
            <a:off x="6207031" y="2518461"/>
            <a:ext cx="1100630" cy="1075436"/>
          </a:xfrm>
          <a:prstGeom prst="cube">
            <a:avLst>
              <a:gd name="adj" fmla="val 555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406371" y="3729356"/>
                <a:ext cx="1208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32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32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371" y="3729356"/>
                <a:ext cx="1208985" cy="369332"/>
              </a:xfrm>
              <a:prstGeom prst="rect">
                <a:avLst/>
              </a:prstGeom>
              <a:blipFill>
                <a:blip r:embed="rId6"/>
                <a:stretch>
                  <a:fillRect l="-4167" t="-10000" r="-3125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2574255" y="3729356"/>
                <a:ext cx="11560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6</a:t>
                </a:r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4255" y="3729356"/>
                <a:ext cx="1156086" cy="369332"/>
              </a:xfrm>
              <a:prstGeom prst="rect">
                <a:avLst/>
              </a:prstGeom>
              <a:blipFill>
                <a:blip r:embed="rId7"/>
                <a:stretch>
                  <a:fillRect l="-4348" t="-6667" r="-3261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4470443" y="3720605"/>
                <a:ext cx="11560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6</a:t>
                </a:r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0443" y="3720605"/>
                <a:ext cx="1156086" cy="369332"/>
              </a:xfrm>
              <a:prstGeom prst="rect">
                <a:avLst/>
              </a:prstGeom>
              <a:blipFill>
                <a:blip r:embed="rId8"/>
                <a:stretch>
                  <a:fillRect l="-3261" t="-6667" r="-3261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/>
              <p:cNvSpPr txBox="1"/>
              <p:nvPr/>
            </p:nvSpPr>
            <p:spPr>
              <a:xfrm>
                <a:off x="6133957" y="3729356"/>
                <a:ext cx="12843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10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10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16</a:t>
                </a:r>
              </a:p>
            </p:txBody>
          </p:sp>
        </mc:Choice>
        <mc:Fallback xmlns="">
          <p:sp>
            <p:nvSpPr>
              <p:cNvPr id="41" name="TextBox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3957" y="3729356"/>
                <a:ext cx="1284326" cy="369332"/>
              </a:xfrm>
              <a:prstGeom prst="rect">
                <a:avLst/>
              </a:prstGeom>
              <a:blipFill>
                <a:blip r:embed="rId9"/>
                <a:stretch>
                  <a:fillRect l="-2941" t="-6667" r="-2941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Cube 41"/>
          <p:cNvSpPr/>
          <p:nvPr/>
        </p:nvSpPr>
        <p:spPr>
          <a:xfrm>
            <a:off x="7957141" y="2518572"/>
            <a:ext cx="1078583" cy="1075215"/>
          </a:xfrm>
          <a:prstGeom prst="cube">
            <a:avLst>
              <a:gd name="adj" fmla="val 673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8039379" y="3729356"/>
                <a:ext cx="10278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16</a:t>
                </a:r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9379" y="3729356"/>
                <a:ext cx="1027845" cy="369332"/>
              </a:xfrm>
              <a:prstGeom prst="rect">
                <a:avLst/>
              </a:prstGeom>
              <a:blipFill>
                <a:blip r:embed="rId10"/>
                <a:stretch>
                  <a:fillRect l="-4878" t="-6667" r="-3659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extBox 43"/>
          <p:cNvSpPr txBox="1"/>
          <p:nvPr/>
        </p:nvSpPr>
        <p:spPr>
          <a:xfrm>
            <a:off x="9619772" y="402204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120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0723121" y="4019891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84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1795450" y="3057764"/>
                <a:ext cx="66075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5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 5</a:t>
                </a:r>
              </a:p>
              <a:p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 = 1</a:t>
                </a:r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5450" y="3057764"/>
                <a:ext cx="660758" cy="584775"/>
              </a:xfrm>
              <a:prstGeom prst="rect">
                <a:avLst/>
              </a:prstGeom>
              <a:blipFill>
                <a:blip r:embed="rId11"/>
                <a:stretch>
                  <a:fillRect l="-3774" t="-2128" r="-3774" b="-106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TextBox 46"/>
          <p:cNvSpPr txBox="1"/>
          <p:nvPr/>
        </p:nvSpPr>
        <p:spPr>
          <a:xfrm>
            <a:off x="3810652" y="3056179"/>
            <a:ext cx="659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f = 2</a:t>
            </a:r>
          </a:p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s = 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88939" y="2411741"/>
            <a:ext cx="965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avg 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/>
              <p:cNvSpPr txBox="1"/>
              <p:nvPr/>
            </p:nvSpPr>
            <p:spPr>
              <a:xfrm>
                <a:off x="5525990" y="3055047"/>
                <a:ext cx="66075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5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 5</a:t>
                </a:r>
              </a:p>
              <a:p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 = 1</a:t>
                </a:r>
              </a:p>
            </p:txBody>
          </p:sp>
        </mc:Choice>
        <mc:Fallback xmlns=""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5990" y="3055047"/>
                <a:ext cx="660758" cy="584775"/>
              </a:xfrm>
              <a:prstGeom prst="rect">
                <a:avLst/>
              </a:prstGeom>
              <a:blipFill>
                <a:blip r:embed="rId12"/>
                <a:stretch>
                  <a:fillRect l="-3774" t="-2128" r="-3774" b="-8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TextBox 48"/>
          <p:cNvSpPr txBox="1"/>
          <p:nvPr/>
        </p:nvSpPr>
        <p:spPr>
          <a:xfrm>
            <a:off x="7308329" y="2411741"/>
            <a:ext cx="965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avg pool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287068" y="3053431"/>
            <a:ext cx="659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f = 2</a:t>
            </a:r>
          </a:p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s = 2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0" y="6556658"/>
            <a:ext cx="66543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400" dirty="0" err="1">
                <a:latin typeface="Century Schoolbook" charset="0"/>
                <a:ea typeface="Century Schoolbook" charset="0"/>
                <a:cs typeface="Century Schoolbook" charset="0"/>
              </a:rPr>
              <a:t>LeCun</a:t>
            </a:r>
            <a:r>
              <a:rPr lang="en-US" sz="1400" dirty="0">
                <a:latin typeface="Century Schoolbook" charset="0"/>
                <a:ea typeface="Century Schoolbook" charset="0"/>
                <a:cs typeface="Century Schoolbook" charset="0"/>
              </a:rPr>
              <a:t> et al., 1998. Gradient-based learning applied to document recognition]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A6C0DF-CD40-4537-B5D2-2B53B7F58032}"/>
              </a:ext>
            </a:extLst>
          </p:cNvPr>
          <p:cNvSpPr/>
          <p:nvPr/>
        </p:nvSpPr>
        <p:spPr>
          <a:xfrm>
            <a:off x="8039379" y="4019891"/>
            <a:ext cx="1135443" cy="29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652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27" grpId="0" animBg="1"/>
      <p:bldP spid="28" grpId="0" animBg="1"/>
      <p:bldP spid="11" grpId="0"/>
      <p:bldP spid="29" grpId="0" animBg="1"/>
      <p:bldP spid="30" grpId="0" animBg="1"/>
      <p:bldP spid="31" grpId="0" animBg="1"/>
      <p:bldP spid="32" grpId="0"/>
      <p:bldP spid="36" grpId="0"/>
      <p:bldP spid="37" grpId="0" animBg="1"/>
      <p:bldP spid="38" grpId="0" animBg="1"/>
      <p:bldP spid="3" grpId="0"/>
      <p:bldP spid="39" grpId="0"/>
      <p:bldP spid="40" grpId="0"/>
      <p:bldP spid="41" grpId="0"/>
      <p:bldP spid="42" grpId="0" animBg="1"/>
      <p:bldP spid="43" grpId="0"/>
      <p:bldP spid="44" grpId="0"/>
      <p:bldP spid="45" grpId="0"/>
      <p:bldP spid="46" grpId="0"/>
      <p:bldP spid="47" grpId="0"/>
      <p:bldP spid="5" grpId="0"/>
      <p:bldP spid="48" grpId="0"/>
      <p:bldP spid="49" grpId="0"/>
      <p:bldP spid="5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CD9C4-F2BD-DC46-B178-8CAD8AA6E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12 - </a:t>
            </a:r>
            <a:r>
              <a:rPr lang="en-US" dirty="0" err="1"/>
              <a:t>AlexNet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1FF479C-F3E1-B14F-8CF2-1C696D6020B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24976" y="2075154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650E33B6-12E3-C749-A21F-CBB7AD1DBE50}"/>
              </a:ext>
            </a:extLst>
          </p:cNvPr>
          <p:cNvSpPr txBox="1">
            <a:spLocks/>
          </p:cNvSpPr>
          <p:nvPr/>
        </p:nvSpPr>
        <p:spPr>
          <a:xfrm>
            <a:off x="182880" y="1417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AB83762-9416-8848-AEDF-5B858AD7AA49}"/>
              </a:ext>
            </a:extLst>
          </p:cNvPr>
          <p:cNvCxnSpPr/>
          <p:nvPr/>
        </p:nvCxnSpPr>
        <p:spPr>
          <a:xfrm>
            <a:off x="2212139" y="2906322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be 6">
            <a:extLst>
              <a:ext uri="{FF2B5EF4-FFF2-40B4-BE49-F238E27FC236}">
                <a16:creationId xmlns:a16="http://schemas.microsoft.com/office/drawing/2014/main" id="{3CDE92B7-DF4B-794D-986F-E84DF83D8489}"/>
              </a:ext>
            </a:extLst>
          </p:cNvPr>
          <p:cNvSpPr/>
          <p:nvPr/>
        </p:nvSpPr>
        <p:spPr>
          <a:xfrm>
            <a:off x="2872586" y="2299141"/>
            <a:ext cx="1256764" cy="1239629"/>
          </a:xfrm>
          <a:prstGeom prst="cube">
            <a:avLst>
              <a:gd name="adj" fmla="val 452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AE0B8DE-6D72-9A40-B135-2F5A91463E88}"/>
              </a:ext>
            </a:extLst>
          </p:cNvPr>
          <p:cNvCxnSpPr/>
          <p:nvPr/>
        </p:nvCxnSpPr>
        <p:spPr>
          <a:xfrm>
            <a:off x="4303599" y="2903953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be 8">
            <a:extLst>
              <a:ext uri="{FF2B5EF4-FFF2-40B4-BE49-F238E27FC236}">
                <a16:creationId xmlns:a16="http://schemas.microsoft.com/office/drawing/2014/main" id="{5CA4D2A2-4FB2-C946-8DE9-78CACA166577}"/>
              </a:ext>
            </a:extLst>
          </p:cNvPr>
          <p:cNvSpPr/>
          <p:nvPr/>
        </p:nvSpPr>
        <p:spPr>
          <a:xfrm>
            <a:off x="4978715" y="2368013"/>
            <a:ext cx="1159567" cy="1170757"/>
          </a:xfrm>
          <a:prstGeom prst="cube">
            <a:avLst>
              <a:gd name="adj" fmla="val 662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628076-1CE2-2644-BC29-F5F8E3F3E3E6}"/>
              </a:ext>
            </a:extLst>
          </p:cNvPr>
          <p:cNvCxnSpPr/>
          <p:nvPr/>
        </p:nvCxnSpPr>
        <p:spPr>
          <a:xfrm>
            <a:off x="6371641" y="2905767"/>
            <a:ext cx="480190" cy="2366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B457652-BBDE-1346-AAFE-D36ED595FF3B}"/>
              </a:ext>
            </a:extLst>
          </p:cNvPr>
          <p:cNvCxnSpPr/>
          <p:nvPr/>
        </p:nvCxnSpPr>
        <p:spPr>
          <a:xfrm>
            <a:off x="8552148" y="2914878"/>
            <a:ext cx="480190" cy="2366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9CD658B-2515-1A49-80DD-AA08E744D7AF}"/>
              </a:ext>
            </a:extLst>
          </p:cNvPr>
          <p:cNvSpPr txBox="1"/>
          <p:nvPr/>
        </p:nvSpPr>
        <p:spPr>
          <a:xfrm>
            <a:off x="7917508" y="472034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=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F0DC0E2-48B9-3A48-A289-3336FF224E4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588267" y="3970721"/>
          <a:ext cx="366888" cy="18513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5137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" name="Oval 13">
            <a:extLst>
              <a:ext uri="{FF2B5EF4-FFF2-40B4-BE49-F238E27FC236}">
                <a16:creationId xmlns:a16="http://schemas.microsoft.com/office/drawing/2014/main" id="{9837DB40-1962-034D-95FF-E55B20830260}"/>
              </a:ext>
            </a:extLst>
          </p:cNvPr>
          <p:cNvSpPr/>
          <p:nvPr/>
        </p:nvSpPr>
        <p:spPr>
          <a:xfrm>
            <a:off x="8634551" y="4034513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10F558E-18EE-B94A-B20B-66EC73E409D0}"/>
              </a:ext>
            </a:extLst>
          </p:cNvPr>
          <p:cNvSpPr/>
          <p:nvPr/>
        </p:nvSpPr>
        <p:spPr>
          <a:xfrm>
            <a:off x="8634551" y="440788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7A5FD98-5F0E-164D-A542-6DABD482119D}"/>
              </a:ext>
            </a:extLst>
          </p:cNvPr>
          <p:cNvSpPr/>
          <p:nvPr/>
        </p:nvSpPr>
        <p:spPr>
          <a:xfrm>
            <a:off x="8634551" y="551655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5D70A68-882D-634A-9E2A-4930E4F8A066}"/>
                  </a:ext>
                </a:extLst>
              </p:cNvPr>
              <p:cNvSpPr txBox="1"/>
              <p:nvPr/>
            </p:nvSpPr>
            <p:spPr>
              <a:xfrm flipH="1">
                <a:off x="8627873" y="5004683"/>
                <a:ext cx="2876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5D70A68-882D-634A-9E2A-4930E4F8A0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8627873" y="5004683"/>
                <a:ext cx="287676" cy="27699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A95723D-DA9B-414D-8BE6-49047E53C893}"/>
              </a:ext>
            </a:extLst>
          </p:cNvPr>
          <p:cNvCxnSpPr/>
          <p:nvPr/>
        </p:nvCxnSpPr>
        <p:spPr>
          <a:xfrm>
            <a:off x="9003673" y="4996978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657B3B3A-15EF-3E41-94A4-4E0B136E20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96721" y="3978095"/>
          <a:ext cx="366888" cy="18513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5137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0" name="Oval 19">
            <a:extLst>
              <a:ext uri="{FF2B5EF4-FFF2-40B4-BE49-F238E27FC236}">
                <a16:creationId xmlns:a16="http://schemas.microsoft.com/office/drawing/2014/main" id="{FA487D6C-DE3C-6149-96C7-BA54FF399D57}"/>
              </a:ext>
            </a:extLst>
          </p:cNvPr>
          <p:cNvSpPr/>
          <p:nvPr/>
        </p:nvSpPr>
        <p:spPr>
          <a:xfrm>
            <a:off x="9643005" y="404188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A52362C-6D26-8246-A298-D66F7CAECC0F}"/>
              </a:ext>
            </a:extLst>
          </p:cNvPr>
          <p:cNvSpPr/>
          <p:nvPr/>
        </p:nvSpPr>
        <p:spPr>
          <a:xfrm>
            <a:off x="9643005" y="441525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34483BC-D6C9-DE45-B624-B6337AF73C96}"/>
              </a:ext>
            </a:extLst>
          </p:cNvPr>
          <p:cNvSpPr/>
          <p:nvPr/>
        </p:nvSpPr>
        <p:spPr>
          <a:xfrm>
            <a:off x="9643005" y="552392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FCD3945-E5DF-C343-B339-6A76E96703E7}"/>
                  </a:ext>
                </a:extLst>
              </p:cNvPr>
              <p:cNvSpPr txBox="1"/>
              <p:nvPr/>
            </p:nvSpPr>
            <p:spPr>
              <a:xfrm flipH="1">
                <a:off x="9636327" y="5012057"/>
                <a:ext cx="2876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FCD3945-E5DF-C343-B339-6A76E96703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9636327" y="5012057"/>
                <a:ext cx="287676" cy="276999"/>
              </a:xfrm>
              <a:prstGeom prst="rect">
                <a:avLst/>
              </a:prstGeom>
              <a:blipFill>
                <a:blip r:embed="rId4"/>
                <a:stretch>
                  <a:fillRect b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A470265-E6BB-6A4C-9F36-04BBB8DBB041}"/>
              </a:ext>
            </a:extLst>
          </p:cNvPr>
          <p:cNvCxnSpPr/>
          <p:nvPr/>
        </p:nvCxnSpPr>
        <p:spPr>
          <a:xfrm>
            <a:off x="10029449" y="4987927"/>
            <a:ext cx="480190" cy="2366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ADD8E671-8134-7A49-92C3-4EBCB8A28B91}"/>
              </a:ext>
            </a:extLst>
          </p:cNvPr>
          <p:cNvSpPr/>
          <p:nvPr/>
        </p:nvSpPr>
        <p:spPr>
          <a:xfrm>
            <a:off x="11620130" y="485981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71C72C5E-4108-1D40-B4E8-3863CE7C8D1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10670" y="2162442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B71BD9F3-5D19-B94C-9241-876AEA1493D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4753" y="2266277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AAFE010-25CB-B74D-8323-7C6FC5619E5C}"/>
                  </a:ext>
                </a:extLst>
              </p:cNvPr>
              <p:cNvSpPr txBox="1"/>
              <p:nvPr/>
            </p:nvSpPr>
            <p:spPr>
              <a:xfrm>
                <a:off x="379989" y="3925019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227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227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AAFE010-25CB-B74D-8323-7C6FC5619E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989" y="3925019"/>
                <a:ext cx="1465466" cy="369332"/>
              </a:xfrm>
              <a:prstGeom prst="rect">
                <a:avLst/>
              </a:prstGeom>
              <a:blipFill>
                <a:blip r:embed="rId5"/>
                <a:stretch>
                  <a:fillRect l="-3448" t="-10000" r="-2586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BCB3CAB-1582-944E-B1A4-4B7E45F88730}"/>
                  </a:ext>
                </a:extLst>
              </p:cNvPr>
              <p:cNvSpPr txBox="1"/>
              <p:nvPr/>
            </p:nvSpPr>
            <p:spPr>
              <a:xfrm>
                <a:off x="2830036" y="3557920"/>
                <a:ext cx="1388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55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55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9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6</a:t>
                </a: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BCB3CAB-1582-944E-B1A4-4B7E45F887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0036" y="3557920"/>
                <a:ext cx="1388522" cy="369332"/>
              </a:xfrm>
              <a:prstGeom prst="rect">
                <a:avLst/>
              </a:prstGeom>
              <a:blipFill>
                <a:blip r:embed="rId6"/>
                <a:stretch>
                  <a:fillRect l="-3636" t="-100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F448E0B-848B-ED4B-937E-1617A9D1A80A}"/>
                  </a:ext>
                </a:extLst>
              </p:cNvPr>
              <p:cNvSpPr txBox="1"/>
              <p:nvPr/>
            </p:nvSpPr>
            <p:spPr>
              <a:xfrm>
                <a:off x="4889885" y="3557920"/>
                <a:ext cx="13372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27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27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96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F448E0B-848B-ED4B-937E-1617A9D1A8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9885" y="3557920"/>
                <a:ext cx="1337226" cy="369332"/>
              </a:xfrm>
              <a:prstGeom prst="rect">
                <a:avLst/>
              </a:prstGeom>
              <a:blipFill>
                <a:blip r:embed="rId7"/>
                <a:stretch>
                  <a:fillRect l="-2830" t="-10000" r="-283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Cube 30">
            <a:extLst>
              <a:ext uri="{FF2B5EF4-FFF2-40B4-BE49-F238E27FC236}">
                <a16:creationId xmlns:a16="http://schemas.microsoft.com/office/drawing/2014/main" id="{941B8714-AD97-8C4E-B459-9E26303B1AAC}"/>
              </a:ext>
            </a:extLst>
          </p:cNvPr>
          <p:cNvSpPr/>
          <p:nvPr/>
        </p:nvSpPr>
        <p:spPr>
          <a:xfrm>
            <a:off x="6987647" y="2176890"/>
            <a:ext cx="1389640" cy="1361880"/>
          </a:xfrm>
          <a:prstGeom prst="cube">
            <a:avLst>
              <a:gd name="adj" fmla="val 721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6142DDA1-5A69-7245-A448-B37B311FFA6C}"/>
                  </a:ext>
                </a:extLst>
              </p:cNvPr>
              <p:cNvSpPr txBox="1"/>
              <p:nvPr/>
            </p:nvSpPr>
            <p:spPr>
              <a:xfrm>
                <a:off x="6949734" y="3547226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27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27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6142DDA1-5A69-7245-A448-B37B311FFA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9734" y="3547226"/>
                <a:ext cx="1465466" cy="369332"/>
              </a:xfrm>
              <a:prstGeom prst="rect">
                <a:avLst/>
              </a:prstGeom>
              <a:blipFill>
                <a:blip r:embed="rId8"/>
                <a:stretch>
                  <a:fillRect l="-2564" t="-6667" r="-1709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Cube 32">
            <a:extLst>
              <a:ext uri="{FF2B5EF4-FFF2-40B4-BE49-F238E27FC236}">
                <a16:creationId xmlns:a16="http://schemas.microsoft.com/office/drawing/2014/main" id="{B484161C-A351-3A4E-99F1-31D0B5D6B634}"/>
              </a:ext>
            </a:extLst>
          </p:cNvPr>
          <p:cNvSpPr/>
          <p:nvPr/>
        </p:nvSpPr>
        <p:spPr>
          <a:xfrm>
            <a:off x="9226652" y="2176890"/>
            <a:ext cx="1389640" cy="1361880"/>
          </a:xfrm>
          <a:prstGeom prst="cube">
            <a:avLst>
              <a:gd name="adj" fmla="val 818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8BC0618-C81C-2B44-8644-5E3C6096A804}"/>
                  </a:ext>
                </a:extLst>
              </p:cNvPr>
              <p:cNvSpPr txBox="1"/>
              <p:nvPr/>
            </p:nvSpPr>
            <p:spPr>
              <a:xfrm>
                <a:off x="9184592" y="3557920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8BC0618-C81C-2B44-8644-5E3C6096A8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4592" y="3557920"/>
                <a:ext cx="1465466" cy="369332"/>
              </a:xfrm>
              <a:prstGeom prst="rect">
                <a:avLst/>
              </a:prstGeom>
              <a:blipFill>
                <a:blip r:embed="rId9"/>
                <a:stretch>
                  <a:fillRect l="-2564" t="-10000" r="-1709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Cube 34">
            <a:extLst>
              <a:ext uri="{FF2B5EF4-FFF2-40B4-BE49-F238E27FC236}">
                <a16:creationId xmlns:a16="http://schemas.microsoft.com/office/drawing/2014/main" id="{3454C90C-F1C7-3C4E-B014-BDDF5CD48645}"/>
              </a:ext>
            </a:extLst>
          </p:cNvPr>
          <p:cNvSpPr/>
          <p:nvPr/>
        </p:nvSpPr>
        <p:spPr>
          <a:xfrm>
            <a:off x="833809" y="4284474"/>
            <a:ext cx="1389640" cy="1361880"/>
          </a:xfrm>
          <a:prstGeom prst="cube">
            <a:avLst>
              <a:gd name="adj" fmla="val 869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8A07E7C6-11B8-0344-AA38-873A048A3B66}"/>
                  </a:ext>
                </a:extLst>
              </p:cNvPr>
              <p:cNvSpPr txBox="1"/>
              <p:nvPr/>
            </p:nvSpPr>
            <p:spPr>
              <a:xfrm>
                <a:off x="403288" y="5870312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384</a:t>
                </a: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8A07E7C6-11B8-0344-AA38-873A048A3B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288" y="5870312"/>
                <a:ext cx="1465466" cy="369332"/>
              </a:xfrm>
              <a:prstGeom prst="rect">
                <a:avLst/>
              </a:prstGeom>
              <a:blipFill>
                <a:blip r:embed="rId10"/>
                <a:stretch>
                  <a:fillRect l="-3448" t="-10000" r="-2586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Cube 36">
            <a:extLst>
              <a:ext uri="{FF2B5EF4-FFF2-40B4-BE49-F238E27FC236}">
                <a16:creationId xmlns:a16="http://schemas.microsoft.com/office/drawing/2014/main" id="{E9207FA4-ECE3-6E4F-A779-44BBE80CDB0A}"/>
              </a:ext>
            </a:extLst>
          </p:cNvPr>
          <p:cNvSpPr/>
          <p:nvPr/>
        </p:nvSpPr>
        <p:spPr>
          <a:xfrm>
            <a:off x="2995104" y="4194587"/>
            <a:ext cx="1389640" cy="1361880"/>
          </a:xfrm>
          <a:prstGeom prst="cube">
            <a:avLst>
              <a:gd name="adj" fmla="val 869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9248E12-32DC-244F-B3A6-D961A509AF82}"/>
                  </a:ext>
                </a:extLst>
              </p:cNvPr>
              <p:cNvSpPr txBox="1"/>
              <p:nvPr/>
            </p:nvSpPr>
            <p:spPr>
              <a:xfrm>
                <a:off x="3018662" y="5864964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384</a:t>
                </a:r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9248E12-32DC-244F-B3A6-D961A509AF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8662" y="5864964"/>
                <a:ext cx="1465466" cy="369332"/>
              </a:xfrm>
              <a:prstGeom prst="rect">
                <a:avLst/>
              </a:prstGeom>
              <a:blipFill>
                <a:blip r:embed="rId11"/>
                <a:stretch>
                  <a:fillRect l="-3448" t="-10000" r="-2586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Cube 38">
            <a:extLst>
              <a:ext uri="{FF2B5EF4-FFF2-40B4-BE49-F238E27FC236}">
                <a16:creationId xmlns:a16="http://schemas.microsoft.com/office/drawing/2014/main" id="{6FD9A2D7-F81F-0C42-AB51-2396B8738D34}"/>
              </a:ext>
            </a:extLst>
          </p:cNvPr>
          <p:cNvSpPr/>
          <p:nvPr/>
        </p:nvSpPr>
        <p:spPr>
          <a:xfrm>
            <a:off x="5117220" y="4400679"/>
            <a:ext cx="1105518" cy="1093704"/>
          </a:xfrm>
          <a:prstGeom prst="cube">
            <a:avLst>
              <a:gd name="adj" fmla="val 831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341DD32-6670-C04C-9273-91B689C62B87}"/>
                  </a:ext>
                </a:extLst>
              </p:cNvPr>
              <p:cNvSpPr txBox="1"/>
              <p:nvPr/>
            </p:nvSpPr>
            <p:spPr>
              <a:xfrm>
                <a:off x="4942687" y="5864964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341DD32-6670-C04C-9273-91B689C62B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2687" y="5864964"/>
                <a:ext cx="1465466" cy="369332"/>
              </a:xfrm>
              <a:prstGeom prst="rect">
                <a:avLst/>
              </a:prstGeom>
              <a:blipFill>
                <a:blip r:embed="rId12"/>
                <a:stretch>
                  <a:fillRect l="-3419" t="-10000" r="-1709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Cube 40">
            <a:extLst>
              <a:ext uri="{FF2B5EF4-FFF2-40B4-BE49-F238E27FC236}">
                <a16:creationId xmlns:a16="http://schemas.microsoft.com/office/drawing/2014/main" id="{989DDBC0-C80A-9641-B6C5-6EA92CCAA18B}"/>
              </a:ext>
            </a:extLst>
          </p:cNvPr>
          <p:cNvSpPr/>
          <p:nvPr/>
        </p:nvSpPr>
        <p:spPr>
          <a:xfrm>
            <a:off x="6796700" y="4400679"/>
            <a:ext cx="1105518" cy="1093704"/>
          </a:xfrm>
          <a:prstGeom prst="cube">
            <a:avLst>
              <a:gd name="adj" fmla="val 878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1C49B982-C246-2B4B-9127-337418046BFC}"/>
                  </a:ext>
                </a:extLst>
              </p:cNvPr>
              <p:cNvSpPr txBox="1"/>
              <p:nvPr/>
            </p:nvSpPr>
            <p:spPr>
              <a:xfrm>
                <a:off x="6616726" y="5864964"/>
                <a:ext cx="1208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6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6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1C49B982-C246-2B4B-9127-337418046B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6726" y="5864964"/>
                <a:ext cx="1208985" cy="369332"/>
              </a:xfrm>
              <a:prstGeom prst="rect">
                <a:avLst/>
              </a:prstGeom>
              <a:blipFill>
                <a:blip r:embed="rId13"/>
                <a:stretch>
                  <a:fillRect l="-4167" t="-10000" r="-3125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TextBox 42">
            <a:extLst>
              <a:ext uri="{FF2B5EF4-FFF2-40B4-BE49-F238E27FC236}">
                <a16:creationId xmlns:a16="http://schemas.microsoft.com/office/drawing/2014/main" id="{8D1E6D08-9DAB-F342-B484-A03B2537FD8E}"/>
              </a:ext>
            </a:extLst>
          </p:cNvPr>
          <p:cNvSpPr txBox="1"/>
          <p:nvPr/>
        </p:nvSpPr>
        <p:spPr>
          <a:xfrm>
            <a:off x="8428745" y="581093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9216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E5C841C-8A3D-3448-9E33-A02EDB6576A2}"/>
              </a:ext>
            </a:extLst>
          </p:cNvPr>
          <p:cNvSpPr txBox="1"/>
          <p:nvPr/>
        </p:nvSpPr>
        <p:spPr>
          <a:xfrm>
            <a:off x="9431351" y="580916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4096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2C4F17-7AB8-354B-ABD2-B190E6B16D5F}"/>
              </a:ext>
            </a:extLst>
          </p:cNvPr>
          <p:cNvCxnSpPr/>
          <p:nvPr/>
        </p:nvCxnSpPr>
        <p:spPr>
          <a:xfrm>
            <a:off x="11034628" y="5004683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0C22377C-9E79-144E-9DFF-E91CB336D4D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0611676" y="3970721"/>
          <a:ext cx="366888" cy="18513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5137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7" name="Oval 46">
            <a:extLst>
              <a:ext uri="{FF2B5EF4-FFF2-40B4-BE49-F238E27FC236}">
                <a16:creationId xmlns:a16="http://schemas.microsoft.com/office/drawing/2014/main" id="{C56A3E15-00C0-B84D-ADA2-83E3878A0C76}"/>
              </a:ext>
            </a:extLst>
          </p:cNvPr>
          <p:cNvSpPr/>
          <p:nvPr/>
        </p:nvSpPr>
        <p:spPr>
          <a:xfrm>
            <a:off x="10657960" y="4034513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93FB01C-9487-894D-A385-49CE9DD40F2D}"/>
              </a:ext>
            </a:extLst>
          </p:cNvPr>
          <p:cNvSpPr/>
          <p:nvPr/>
        </p:nvSpPr>
        <p:spPr>
          <a:xfrm>
            <a:off x="10657960" y="440788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26A181E-24E3-4F48-A283-B1192E526220}"/>
              </a:ext>
            </a:extLst>
          </p:cNvPr>
          <p:cNvSpPr/>
          <p:nvPr/>
        </p:nvSpPr>
        <p:spPr>
          <a:xfrm>
            <a:off x="10657960" y="551655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66404C9-DFEE-CB41-89A4-10217BDD2238}"/>
                  </a:ext>
                </a:extLst>
              </p:cNvPr>
              <p:cNvSpPr txBox="1"/>
              <p:nvPr/>
            </p:nvSpPr>
            <p:spPr>
              <a:xfrm flipH="1">
                <a:off x="10651282" y="5004683"/>
                <a:ext cx="2876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66404C9-DFEE-CB41-89A4-10217BDD22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0651282" y="5004683"/>
                <a:ext cx="287676" cy="276999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TextBox 50">
            <a:extLst>
              <a:ext uri="{FF2B5EF4-FFF2-40B4-BE49-F238E27FC236}">
                <a16:creationId xmlns:a16="http://schemas.microsoft.com/office/drawing/2014/main" id="{7C4050F0-8409-194E-A8C7-B5B7323DE627}"/>
              </a:ext>
            </a:extLst>
          </p:cNvPr>
          <p:cNvSpPr txBox="1"/>
          <p:nvPr/>
        </p:nvSpPr>
        <p:spPr>
          <a:xfrm>
            <a:off x="10446306" y="5801788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4096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65F732A-3D86-A149-8590-5CECC16CC85C}"/>
              </a:ext>
            </a:extLst>
          </p:cNvPr>
          <p:cNvCxnSpPr/>
          <p:nvPr/>
        </p:nvCxnSpPr>
        <p:spPr>
          <a:xfrm>
            <a:off x="6252170" y="4987927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0EBCB6B-FAF8-ED46-880E-F7AF6D38AF61}"/>
              </a:ext>
            </a:extLst>
          </p:cNvPr>
          <p:cNvCxnSpPr/>
          <p:nvPr/>
        </p:nvCxnSpPr>
        <p:spPr>
          <a:xfrm>
            <a:off x="4219017" y="4987927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D4F102A7-FAE8-A44B-9569-75F1DA262B4B}"/>
              </a:ext>
            </a:extLst>
          </p:cNvPr>
          <p:cNvCxnSpPr/>
          <p:nvPr/>
        </p:nvCxnSpPr>
        <p:spPr>
          <a:xfrm>
            <a:off x="2185864" y="4984364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6294431-3DD2-0941-90B0-76EB28597A4A}"/>
              </a:ext>
            </a:extLst>
          </p:cNvPr>
          <p:cNvCxnSpPr/>
          <p:nvPr/>
        </p:nvCxnSpPr>
        <p:spPr>
          <a:xfrm>
            <a:off x="152711" y="5012057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4CBEB36B-C240-924A-8950-2382F3F2B80B}"/>
                  </a:ext>
                </a:extLst>
              </p:cNvPr>
              <p:cNvSpPr txBox="1"/>
              <p:nvPr/>
            </p:nvSpPr>
            <p:spPr>
              <a:xfrm>
                <a:off x="2052297" y="2988522"/>
                <a:ext cx="88838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11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11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 = 4</a:t>
                </a:r>
              </a:p>
            </p:txBody>
          </p:sp>
        </mc:Choice>
        <mc:Fallback xmlns="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4CBEB36B-C240-924A-8950-2382F3F2B8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2297" y="2988522"/>
                <a:ext cx="888385" cy="584775"/>
              </a:xfrm>
              <a:prstGeom prst="rect">
                <a:avLst/>
              </a:prstGeom>
              <a:blipFill>
                <a:blip r:embed="rId15"/>
                <a:stretch>
                  <a:fillRect l="-2817" t="-2128" r="-1408" b="-106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B50EFE-24E3-4846-BD92-7266112365E0}"/>
                  </a:ext>
                </a:extLst>
              </p:cNvPr>
              <p:cNvSpPr txBox="1"/>
              <p:nvPr/>
            </p:nvSpPr>
            <p:spPr>
              <a:xfrm>
                <a:off x="4217056" y="2953995"/>
                <a:ext cx="66075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 = 2</a:t>
                </a:r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B50EFE-24E3-4846-BD92-7266112365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7056" y="2953995"/>
                <a:ext cx="660757" cy="584775"/>
              </a:xfrm>
              <a:prstGeom prst="rect">
                <a:avLst/>
              </a:prstGeom>
              <a:blipFill>
                <a:blip r:embed="rId16"/>
                <a:stretch>
                  <a:fillRect l="-3774" t="-2128" r="-3774" b="-106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TextBox 57">
            <a:extLst>
              <a:ext uri="{FF2B5EF4-FFF2-40B4-BE49-F238E27FC236}">
                <a16:creationId xmlns:a16="http://schemas.microsoft.com/office/drawing/2014/main" id="{40A85BBB-F92B-BF42-AE44-0FC899C863E0}"/>
              </a:ext>
            </a:extLst>
          </p:cNvPr>
          <p:cNvSpPr txBox="1"/>
          <p:nvPr/>
        </p:nvSpPr>
        <p:spPr>
          <a:xfrm>
            <a:off x="4180887" y="2355737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Century Schoolbook" charset="0"/>
                <a:ea typeface="Century Schoolbook" charset="0"/>
                <a:cs typeface="Century Schoolbook" charset="0"/>
              </a:rPr>
              <a:t>MAX-POOL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BC2B7675-24BC-9141-8A8C-29DD13C18BA2}"/>
                  </a:ext>
                </a:extLst>
              </p:cNvPr>
              <p:cNvSpPr txBox="1"/>
              <p:nvPr/>
            </p:nvSpPr>
            <p:spPr>
              <a:xfrm>
                <a:off x="6266536" y="2958728"/>
                <a:ext cx="67839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5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 5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s=1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same</a:t>
                </a:r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BC2B7675-24BC-9141-8A8C-29DD13C18B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6536" y="2958728"/>
                <a:ext cx="678391" cy="830997"/>
              </a:xfrm>
              <a:prstGeom prst="rect">
                <a:avLst/>
              </a:prstGeom>
              <a:blipFill>
                <a:blip r:embed="rId17"/>
                <a:stretch>
                  <a:fillRect l="-1818" t="-1515" r="-3636" b="-75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8D7E726-6D60-994E-B3DA-FC9863A9DE32}"/>
                  </a:ext>
                </a:extLst>
              </p:cNvPr>
              <p:cNvSpPr txBox="1"/>
              <p:nvPr/>
            </p:nvSpPr>
            <p:spPr>
              <a:xfrm>
                <a:off x="8453232" y="2957718"/>
                <a:ext cx="66075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 = 2</a:t>
                </a:r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8D7E726-6D60-994E-B3DA-FC9863A9DE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3232" y="2957718"/>
                <a:ext cx="660757" cy="584775"/>
              </a:xfrm>
              <a:prstGeom prst="rect">
                <a:avLst/>
              </a:prstGeom>
              <a:blipFill>
                <a:blip r:embed="rId18"/>
                <a:stretch>
                  <a:fillRect l="-3774" t="-2128" r="-3774" b="-106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TextBox 60">
            <a:extLst>
              <a:ext uri="{FF2B5EF4-FFF2-40B4-BE49-F238E27FC236}">
                <a16:creationId xmlns:a16="http://schemas.microsoft.com/office/drawing/2014/main" id="{4F853982-8500-6A4D-A5BA-B74F444F3D11}"/>
              </a:ext>
            </a:extLst>
          </p:cNvPr>
          <p:cNvSpPr txBox="1"/>
          <p:nvPr/>
        </p:nvSpPr>
        <p:spPr>
          <a:xfrm>
            <a:off x="8417063" y="2359460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Century Schoolbook" charset="0"/>
                <a:ea typeface="Century Schoolbook" charset="0"/>
                <a:cs typeface="Century Schoolbook" charset="0"/>
              </a:rPr>
              <a:t>MAX-POOL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ADF44AA8-810B-6848-AD20-6C7D2F86C3B9}"/>
                  </a:ext>
                </a:extLst>
              </p:cNvPr>
              <p:cNvSpPr txBox="1"/>
              <p:nvPr/>
            </p:nvSpPr>
            <p:spPr>
              <a:xfrm>
                <a:off x="2078277" y="5119109"/>
                <a:ext cx="67839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s=1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same</a:t>
                </a:r>
              </a:p>
            </p:txBody>
          </p:sp>
        </mc:Choice>
        <mc:Fallback xmlns="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ADF44AA8-810B-6848-AD20-6C7D2F86C3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8277" y="5119109"/>
                <a:ext cx="678392" cy="830997"/>
              </a:xfrm>
              <a:prstGeom prst="rect">
                <a:avLst/>
              </a:prstGeom>
              <a:blipFill>
                <a:blip r:embed="rId19"/>
                <a:stretch>
                  <a:fillRect l="-3704" t="-1493" r="-3704" b="-5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E8D4ACA-0365-154D-8A62-86878C1DFD7F}"/>
                  </a:ext>
                </a:extLst>
              </p:cNvPr>
              <p:cNvSpPr txBox="1"/>
              <p:nvPr/>
            </p:nvSpPr>
            <p:spPr>
              <a:xfrm>
                <a:off x="4147915" y="5101337"/>
                <a:ext cx="67839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s=1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same</a:t>
                </a:r>
              </a:p>
            </p:txBody>
          </p:sp>
        </mc:Choice>
        <mc:Fallback xmlns="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E8D4ACA-0365-154D-8A62-86878C1DF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7915" y="5101337"/>
                <a:ext cx="678392" cy="830997"/>
              </a:xfrm>
              <a:prstGeom prst="rect">
                <a:avLst/>
              </a:prstGeom>
              <a:blipFill>
                <a:blip r:embed="rId20"/>
                <a:stretch>
                  <a:fillRect l="-3704" t="-1515" r="-3704" b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82D858A9-D360-0A41-A649-CDF43B17E340}"/>
                  </a:ext>
                </a:extLst>
              </p:cNvPr>
              <p:cNvSpPr txBox="1"/>
              <p:nvPr/>
            </p:nvSpPr>
            <p:spPr>
              <a:xfrm>
                <a:off x="6107795" y="5099445"/>
                <a:ext cx="66075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 = 2</a:t>
                </a:r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82D858A9-D360-0A41-A649-CDF43B17E3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7795" y="5099445"/>
                <a:ext cx="660757" cy="584775"/>
              </a:xfrm>
              <a:prstGeom prst="rect">
                <a:avLst/>
              </a:prstGeom>
              <a:blipFill>
                <a:blip r:embed="rId21"/>
                <a:stretch>
                  <a:fillRect l="-3774" t="-2128" r="-3774" b="-8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TextBox 64">
            <a:extLst>
              <a:ext uri="{FF2B5EF4-FFF2-40B4-BE49-F238E27FC236}">
                <a16:creationId xmlns:a16="http://schemas.microsoft.com/office/drawing/2014/main" id="{9B6B8DA9-7FA6-4F4A-A9DA-8E42DCA61128}"/>
              </a:ext>
            </a:extLst>
          </p:cNvPr>
          <p:cNvSpPr txBox="1"/>
          <p:nvPr/>
        </p:nvSpPr>
        <p:spPr>
          <a:xfrm>
            <a:off x="6190942" y="4518577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Century Schoolbook" charset="0"/>
                <a:ea typeface="Century Schoolbook" charset="0"/>
                <a:cs typeface="Century Schoolbook" charset="0"/>
              </a:rPr>
              <a:t>MAX-POOL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4566B35-D8A2-9146-89D4-9211FDC8735C}"/>
              </a:ext>
            </a:extLst>
          </p:cNvPr>
          <p:cNvSpPr txBox="1"/>
          <p:nvPr/>
        </p:nvSpPr>
        <p:spPr>
          <a:xfrm>
            <a:off x="11203641" y="5212638"/>
            <a:ext cx="1069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Softmax</a:t>
            </a:r>
          </a:p>
          <a:p>
            <a:pPr algn="ctr"/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1000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AEA180F-E1CC-5E49-A0BE-C92C0A0C7D9C}"/>
              </a:ext>
            </a:extLst>
          </p:cNvPr>
          <p:cNvSpPr txBox="1"/>
          <p:nvPr/>
        </p:nvSpPr>
        <p:spPr>
          <a:xfrm>
            <a:off x="0" y="6537464"/>
            <a:ext cx="76915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400" dirty="0" err="1">
                <a:latin typeface="Century Schoolbook" charset="0"/>
                <a:ea typeface="Century Schoolbook" charset="0"/>
                <a:cs typeface="Century Schoolbook" charset="0"/>
              </a:rPr>
              <a:t>Krizhevsky</a:t>
            </a:r>
            <a:r>
              <a:rPr lang="en-US" sz="1400" dirty="0">
                <a:latin typeface="Century Schoolbook" charset="0"/>
                <a:ea typeface="Century Schoolbook" charset="0"/>
                <a:cs typeface="Century Schoolbook" charset="0"/>
              </a:rPr>
              <a:t> et al., 2012. ImageNet classification with deep convolutional neural networks]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E087F817-A56D-E541-BA22-F2233E79F876}"/>
                  </a:ext>
                </a:extLst>
              </p:cNvPr>
              <p:cNvSpPr txBox="1"/>
              <p:nvPr/>
            </p:nvSpPr>
            <p:spPr>
              <a:xfrm>
                <a:off x="99353" y="5083484"/>
                <a:ext cx="67839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s=1</a:t>
                </a:r>
              </a:p>
              <a:p>
                <a:pPr algn="ctr"/>
                <a:r>
                  <a:rPr lang="en-US" sz="1600" dirty="0">
                    <a:latin typeface="Century Schoolbook" charset="0"/>
                    <a:ea typeface="Century Schoolbook" charset="0"/>
                    <a:cs typeface="Century Schoolbook" charset="0"/>
                  </a:rPr>
                  <a:t>same</a:t>
                </a:r>
              </a:p>
            </p:txBody>
          </p:sp>
        </mc:Choice>
        <mc:Fallback xmlns="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E087F817-A56D-E541-BA22-F2233E79F8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353" y="5083484"/>
                <a:ext cx="678391" cy="830997"/>
              </a:xfrm>
              <a:prstGeom prst="rect">
                <a:avLst/>
              </a:prstGeom>
              <a:blipFill>
                <a:blip r:embed="rId22"/>
                <a:stretch>
                  <a:fillRect l="-3704" t="-1493" r="-3704" b="-5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902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2" grpId="0"/>
      <p:bldP spid="14" grpId="0" animBg="1"/>
      <p:bldP spid="15" grpId="0" animBg="1"/>
      <p:bldP spid="16" grpId="0" animBg="1"/>
      <p:bldP spid="17" grpId="0"/>
      <p:bldP spid="20" grpId="0" animBg="1"/>
      <p:bldP spid="21" grpId="0" animBg="1"/>
      <p:bldP spid="22" grpId="0" animBg="1"/>
      <p:bldP spid="23" grpId="0"/>
      <p:bldP spid="25" grpId="0" animBg="1"/>
      <p:bldP spid="28" grpId="0"/>
      <p:bldP spid="29" grpId="0"/>
      <p:bldP spid="30" grpId="0"/>
      <p:bldP spid="31" grpId="0" animBg="1"/>
      <p:bldP spid="32" grpId="0"/>
      <p:bldP spid="33" grpId="0" animBg="1"/>
      <p:bldP spid="34" grpId="0"/>
      <p:bldP spid="35" grpId="0" animBg="1"/>
      <p:bldP spid="36" grpId="0"/>
      <p:bldP spid="37" grpId="0" animBg="1"/>
      <p:bldP spid="38" grpId="0"/>
      <p:bldP spid="39" grpId="0" animBg="1"/>
      <p:bldP spid="40" grpId="0"/>
      <p:bldP spid="41" grpId="0" animBg="1"/>
      <p:bldP spid="42" grpId="0"/>
      <p:bldP spid="43" grpId="0"/>
      <p:bldP spid="44" grpId="0"/>
      <p:bldP spid="47" grpId="0" animBg="1"/>
      <p:bldP spid="48" grpId="0" animBg="1"/>
      <p:bldP spid="49" grpId="0" animBg="1"/>
      <p:bldP spid="50" grpId="0"/>
      <p:bldP spid="51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B0F6A-66E9-484F-BA20-6275929EF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 a new Instance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CA8940-BEAC-FD4B-A126-56DA4D8C75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59817" y="1825625"/>
            <a:ext cx="4272366" cy="4351338"/>
          </a:xfrm>
        </p:spPr>
      </p:pic>
    </p:spTree>
    <p:extLst>
      <p:ext uri="{BB962C8B-B14F-4D97-AF65-F5344CB8AC3E}">
        <p14:creationId xmlns:p14="http://schemas.microsoft.com/office/powerpoint/2010/main" val="36864812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27886-C5CF-2348-AD9B-0563E69C7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12 - </a:t>
            </a:r>
            <a:r>
              <a:rPr lang="en-US" dirty="0" err="1"/>
              <a:t>AlexNet</a:t>
            </a:r>
            <a:r>
              <a:rPr lang="en-US" dirty="0"/>
              <a:t> – ”Game Changer”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A2F95A-E497-EE44-B216-CA0D1B2466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500" t="14810" r="10683" b="21056"/>
          <a:stretch/>
        </p:blipFill>
        <p:spPr>
          <a:xfrm>
            <a:off x="1460665" y="2147541"/>
            <a:ext cx="9037122" cy="4180557"/>
          </a:xfrm>
        </p:spPr>
      </p:pic>
      <p:sp>
        <p:nvSpPr>
          <p:cNvPr id="6" name="Notched Right Arrow 5">
            <a:extLst>
              <a:ext uri="{FF2B5EF4-FFF2-40B4-BE49-F238E27FC236}">
                <a16:creationId xmlns:a16="http://schemas.microsoft.com/office/drawing/2014/main" id="{AF01BCC1-AF3E-4D44-AFDA-9A0C3B6014B0}"/>
              </a:ext>
            </a:extLst>
          </p:cNvPr>
          <p:cNvSpPr/>
          <p:nvPr/>
        </p:nvSpPr>
        <p:spPr>
          <a:xfrm rot="9030469">
            <a:off x="4919208" y="3356817"/>
            <a:ext cx="992998" cy="533632"/>
          </a:xfrm>
          <a:prstGeom prst="notched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0730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Lesson 12 - VGG - 16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90988" y="1542945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376682" y="1630233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260765" y="1734068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53383" y="3372753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224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224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383" y="3372753"/>
                <a:ext cx="1465466" cy="369332"/>
              </a:xfrm>
              <a:prstGeom prst="rect">
                <a:avLst/>
              </a:prstGeom>
              <a:blipFill>
                <a:blip r:embed="rId3"/>
                <a:stretch>
                  <a:fillRect l="-2586" t="-10000" r="-1724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/>
          <p:cNvCxnSpPr/>
          <p:nvPr/>
        </p:nvCxnSpPr>
        <p:spPr>
          <a:xfrm>
            <a:off x="2311762" y="2482179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82880" y="1115944"/>
                <a:ext cx="357822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CONV</a:t>
                </a:r>
                <a:r>
                  <a:rPr lang="en-US" dirty="0"/>
                  <a:t> </a:t>
                </a:r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=</a:t>
                </a:r>
                <a:r>
                  <a:rPr lang="en-US" dirty="0"/>
                  <a:t> </a:t>
                </a:r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3 filter, s = 1, same </a:t>
                </a:r>
                <a:r>
                  <a:rPr lang="en-US" dirty="0"/>
                  <a:t>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880" y="1115944"/>
                <a:ext cx="3578224" cy="646331"/>
              </a:xfrm>
              <a:prstGeom prst="rect">
                <a:avLst/>
              </a:prstGeom>
              <a:blipFill>
                <a:blip r:embed="rId4"/>
                <a:stretch>
                  <a:fillRect l="-1060" t="-5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4069212" y="1115943"/>
                <a:ext cx="284885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MAX-POOL =</a:t>
                </a:r>
                <a:r>
                  <a:rPr lang="en-US" dirty="0"/>
                  <a:t> </a:t>
                </a:r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 , s = 2</a:t>
                </a: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9212" y="1115943"/>
                <a:ext cx="2848857" cy="646331"/>
              </a:xfrm>
              <a:prstGeom prst="rect">
                <a:avLst/>
              </a:prstGeom>
              <a:blipFill>
                <a:blip r:embed="rId5"/>
                <a:stretch>
                  <a:fillRect l="-1327" t="-5769" r="-4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2169346" y="2551846"/>
                <a:ext cx="116705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[CONV 64]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/>
                  <a:t>2</a:t>
                </a: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9346" y="2551846"/>
                <a:ext cx="1167051" cy="646331"/>
              </a:xfrm>
              <a:prstGeom prst="rect">
                <a:avLst/>
              </a:prstGeom>
              <a:blipFill>
                <a:blip r:embed="rId6"/>
                <a:stretch>
                  <a:fillRect l="-3226" t="-3846" r="-322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224963" y="2295559"/>
                <a:ext cx="15937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224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224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64</a:t>
                </a: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4963" y="2295559"/>
                <a:ext cx="1593706" cy="369332"/>
              </a:xfrm>
              <a:prstGeom prst="rect">
                <a:avLst/>
              </a:prstGeom>
              <a:blipFill>
                <a:blip r:embed="rId7"/>
                <a:stretch>
                  <a:fillRect l="-2381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4789995" y="2551846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5595203" y="2295559"/>
                <a:ext cx="15937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112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112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64</a:t>
                </a: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5203" y="2295559"/>
                <a:ext cx="1593706" cy="369332"/>
              </a:xfrm>
              <a:prstGeom prst="rect">
                <a:avLst/>
              </a:prstGeom>
              <a:blipFill>
                <a:blip r:embed="rId8"/>
                <a:stretch>
                  <a:fillRect l="-3175" t="-10000" r="-1587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/>
          <p:cNvCxnSpPr/>
          <p:nvPr/>
        </p:nvCxnSpPr>
        <p:spPr>
          <a:xfrm>
            <a:off x="4690429" y="2480225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187901" y="2482178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6986976" y="2551845"/>
                <a:ext cx="128407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[CONV 128]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/>
                  <a:t>2</a:t>
                </a: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6976" y="2551845"/>
                <a:ext cx="1284070" cy="646331"/>
              </a:xfrm>
              <a:prstGeom prst="rect">
                <a:avLst/>
              </a:prstGeom>
              <a:blipFill>
                <a:blip r:embed="rId9"/>
                <a:stretch>
                  <a:fillRect l="-2941" t="-3846" r="-2941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8092676" y="2295559"/>
                <a:ext cx="17219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112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112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128</a:t>
                </a:r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2676" y="2295559"/>
                <a:ext cx="1721946" cy="369332"/>
              </a:xfrm>
              <a:prstGeom prst="rect">
                <a:avLst/>
              </a:prstGeom>
              <a:blipFill>
                <a:blip r:embed="rId10"/>
                <a:stretch>
                  <a:fillRect l="-2190" t="-10000" r="-146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/>
          <p:cNvSpPr txBox="1"/>
          <p:nvPr/>
        </p:nvSpPr>
        <p:spPr>
          <a:xfrm>
            <a:off x="9920222" y="2551846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POOL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9843420" y="2480225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10731464" y="2295559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56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56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128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1464" y="2295559"/>
                <a:ext cx="1465466" cy="369332"/>
              </a:xfrm>
              <a:prstGeom prst="rect">
                <a:avLst/>
              </a:prstGeom>
              <a:blipFill>
                <a:blip r:embed="rId11"/>
                <a:stretch>
                  <a:fillRect l="-3448" t="-10000" r="-2586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/>
          <p:cNvCxnSpPr/>
          <p:nvPr/>
        </p:nvCxnSpPr>
        <p:spPr>
          <a:xfrm>
            <a:off x="646832" y="4293072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445907" y="4362739"/>
                <a:ext cx="128407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[CONV 256]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/>
                  <a:t>3</a:t>
                </a: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907" y="4362739"/>
                <a:ext cx="1284070" cy="646331"/>
              </a:xfrm>
              <a:prstGeom prst="rect">
                <a:avLst/>
              </a:prstGeom>
              <a:blipFill>
                <a:blip r:embed="rId12"/>
                <a:stretch>
                  <a:fillRect l="-2941" t="-3922" r="-2941" b="-156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1576142" y="4109204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56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56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6142" y="4109204"/>
                <a:ext cx="1465466" cy="369332"/>
              </a:xfrm>
              <a:prstGeom prst="rect">
                <a:avLst/>
              </a:prstGeom>
              <a:blipFill>
                <a:blip r:embed="rId13"/>
                <a:stretch>
                  <a:fillRect l="-2586" t="-13793" r="-2586" b="-206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/>
          <p:cNvSpPr txBox="1"/>
          <p:nvPr/>
        </p:nvSpPr>
        <p:spPr>
          <a:xfrm>
            <a:off x="3093070" y="4357912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3898278" y="4101625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8278" y="4101625"/>
                <a:ext cx="1465466" cy="369332"/>
              </a:xfrm>
              <a:prstGeom prst="rect">
                <a:avLst/>
              </a:prstGeom>
              <a:blipFill>
                <a:blip r:embed="rId14"/>
                <a:stretch>
                  <a:fillRect l="-3448" t="-10000" r="-2586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/>
          <p:cNvCxnSpPr/>
          <p:nvPr/>
        </p:nvCxnSpPr>
        <p:spPr>
          <a:xfrm>
            <a:off x="2993504" y="4286291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448936" y="4288244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5248011" y="4357911"/>
                <a:ext cx="128407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[CONV 512]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3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8011" y="4357911"/>
                <a:ext cx="1284070" cy="646331"/>
              </a:xfrm>
              <a:prstGeom prst="rect">
                <a:avLst/>
              </a:prstGeom>
              <a:blipFill>
                <a:blip r:embed="rId15"/>
                <a:stretch>
                  <a:fillRect l="-2941" t="-3846" r="-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6395751" y="4101625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512</a:t>
                </a:r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5751" y="4101625"/>
                <a:ext cx="1465466" cy="369332"/>
              </a:xfrm>
              <a:prstGeom prst="rect">
                <a:avLst/>
              </a:prstGeom>
              <a:blipFill>
                <a:blip r:embed="rId16"/>
                <a:stretch>
                  <a:fillRect l="-4348" t="-10000" r="-2609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/>
          <p:cNvSpPr txBox="1"/>
          <p:nvPr/>
        </p:nvSpPr>
        <p:spPr>
          <a:xfrm>
            <a:off x="8066642" y="4357912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POOL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7989840" y="4286291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9021586" y="4101625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512</a:t>
                </a:r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1586" y="4101625"/>
                <a:ext cx="1465466" cy="369332"/>
              </a:xfrm>
              <a:prstGeom prst="rect">
                <a:avLst/>
              </a:prstGeom>
              <a:blipFill>
                <a:blip r:embed="rId17"/>
                <a:stretch>
                  <a:fillRect l="-2564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4" name="Straight Arrow Connector 43"/>
          <p:cNvCxnSpPr/>
          <p:nvPr/>
        </p:nvCxnSpPr>
        <p:spPr>
          <a:xfrm>
            <a:off x="691913" y="5618111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/>
              <p:cNvSpPr txBox="1"/>
              <p:nvPr/>
            </p:nvSpPr>
            <p:spPr>
              <a:xfrm>
                <a:off x="490988" y="5687778"/>
                <a:ext cx="128407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[CONV 512]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/>
                  <a:t>3</a:t>
                </a:r>
              </a:p>
            </p:txBody>
          </p:sp>
        </mc:Choice>
        <mc:Fallback xmlns="">
          <p:sp>
            <p:nvSpPr>
              <p:cNvPr id="45" name="Text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988" y="5687778"/>
                <a:ext cx="1284070" cy="646331"/>
              </a:xfrm>
              <a:prstGeom prst="rect">
                <a:avLst/>
              </a:prstGeom>
              <a:blipFill>
                <a:blip r:embed="rId18"/>
                <a:stretch>
                  <a:fillRect l="-2941" t="-3846" r="-2941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1621223" y="5434243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512</a:t>
                </a:r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1223" y="5434243"/>
                <a:ext cx="1465466" cy="369332"/>
              </a:xfrm>
              <a:prstGeom prst="rect">
                <a:avLst/>
              </a:prstGeom>
              <a:blipFill>
                <a:blip r:embed="rId19"/>
                <a:stretch>
                  <a:fillRect l="-3448" t="-10000" r="-1724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TextBox 46"/>
          <p:cNvSpPr txBox="1"/>
          <p:nvPr/>
        </p:nvSpPr>
        <p:spPr>
          <a:xfrm>
            <a:off x="3216537" y="5689732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/>
              <p:cNvSpPr txBox="1"/>
              <p:nvPr/>
            </p:nvSpPr>
            <p:spPr>
              <a:xfrm>
                <a:off x="4021745" y="5433445"/>
                <a:ext cx="11560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7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7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512</a:t>
                </a:r>
              </a:p>
            </p:txBody>
          </p:sp>
        </mc:Choice>
        <mc:Fallback xmlns=""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1745" y="5433445"/>
                <a:ext cx="1156086" cy="369332"/>
              </a:xfrm>
              <a:prstGeom prst="rect">
                <a:avLst/>
              </a:prstGeom>
              <a:blipFill>
                <a:blip r:embed="rId20"/>
                <a:stretch>
                  <a:fillRect l="-4348" t="-6667" r="-2174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Straight Arrow Connector 48"/>
          <p:cNvCxnSpPr/>
          <p:nvPr/>
        </p:nvCxnSpPr>
        <p:spPr>
          <a:xfrm>
            <a:off x="3116971" y="5618111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5184231" y="5622403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6145388" y="5433445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FC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049207" y="5687778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4096</a:t>
            </a:r>
          </a:p>
        </p:txBody>
      </p:sp>
      <p:cxnSp>
        <p:nvCxnSpPr>
          <p:cNvPr id="54" name="Straight Arrow Connector 53"/>
          <p:cNvCxnSpPr/>
          <p:nvPr/>
        </p:nvCxnSpPr>
        <p:spPr>
          <a:xfrm>
            <a:off x="6736324" y="5618111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7707991" y="5429153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FC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611810" y="5683486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4096</a:t>
            </a:r>
          </a:p>
        </p:txBody>
      </p:sp>
      <p:cxnSp>
        <p:nvCxnSpPr>
          <p:cNvPr id="57" name="Straight Arrow Connector 56"/>
          <p:cNvCxnSpPr/>
          <p:nvPr/>
        </p:nvCxnSpPr>
        <p:spPr>
          <a:xfrm>
            <a:off x="8294715" y="5608318"/>
            <a:ext cx="822523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9267295" y="5419360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Softmax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453243" y="5683486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1000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0" y="6561348"/>
            <a:ext cx="83022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400" dirty="0" err="1">
                <a:latin typeface="Century Schoolbook" charset="0"/>
                <a:ea typeface="Century Schoolbook" charset="0"/>
                <a:cs typeface="Century Schoolbook" charset="0"/>
              </a:rPr>
              <a:t>Simonyan</a:t>
            </a:r>
            <a:r>
              <a:rPr lang="en-US" sz="1400" dirty="0">
                <a:latin typeface="Century Schoolbook" charset="0"/>
                <a:ea typeface="Century Schoolbook" charset="0"/>
                <a:cs typeface="Century Schoolbook" charset="0"/>
              </a:rPr>
              <a:t> &amp; Zisserman 2015. Very deep convolutional networks for large-scale image recognition]</a:t>
            </a:r>
          </a:p>
        </p:txBody>
      </p:sp>
    </p:spTree>
    <p:extLst>
      <p:ext uri="{BB962C8B-B14F-4D97-AF65-F5344CB8AC3E}">
        <p14:creationId xmlns:p14="http://schemas.microsoft.com/office/powerpoint/2010/main" val="1478766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3" grpId="0"/>
      <p:bldP spid="15" grpId="0"/>
      <p:bldP spid="16" grpId="0"/>
      <p:bldP spid="20" grpId="0"/>
      <p:bldP spid="21" grpId="0"/>
      <p:bldP spid="22" grpId="0"/>
      <p:bldP spid="24" grpId="0"/>
      <p:bldP spid="26" grpId="0"/>
      <p:bldP spid="27" grpId="0"/>
      <p:bldP spid="28" grpId="0"/>
      <p:bldP spid="29" grpId="0"/>
      <p:bldP spid="32" grpId="0"/>
      <p:bldP spid="33" grpId="0"/>
      <p:bldP spid="34" grpId="0"/>
      <p:bldP spid="37" grpId="0"/>
      <p:bldP spid="45" grpId="0"/>
      <p:bldP spid="46" grpId="0"/>
      <p:bldP spid="47" grpId="0"/>
      <p:bldP spid="48" grpId="0"/>
      <p:bldP spid="52" grpId="0"/>
      <p:bldP spid="53" grpId="0"/>
      <p:bldP spid="55" grpId="0"/>
      <p:bldP spid="56" grpId="0"/>
      <p:bldP spid="58" grpId="0"/>
      <p:bldP spid="5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Lesson 12 - Residual block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6064149" y="1145630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Oval 15"/>
          <p:cNvSpPr/>
          <p:nvPr/>
        </p:nvSpPr>
        <p:spPr>
          <a:xfrm>
            <a:off x="6110433" y="119735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110433" y="1570725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110433" y="192894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5476188" y="1688287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3939337" y="1508443"/>
                <a:ext cx="564706" cy="381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]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9337" y="1508443"/>
                <a:ext cx="564706" cy="38113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6876758" y="1503561"/>
                <a:ext cx="784317" cy="381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+2]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6758" y="1503561"/>
                <a:ext cx="784317" cy="38113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/>
          <p:cNvCxnSpPr/>
          <p:nvPr/>
        </p:nvCxnSpPr>
        <p:spPr>
          <a:xfrm flipV="1">
            <a:off x="4500016" y="1710564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484290" y="1696922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Table 30"/>
          <p:cNvGraphicFramePr>
            <a:graphicFrameLocks noGrp="1"/>
          </p:cNvGraphicFramePr>
          <p:nvPr>
            <p:extLst/>
          </p:nvPr>
        </p:nvGraphicFramePr>
        <p:xfrm>
          <a:off x="5029532" y="1146492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2" name="Oval 31"/>
          <p:cNvSpPr/>
          <p:nvPr/>
        </p:nvSpPr>
        <p:spPr>
          <a:xfrm>
            <a:off x="5075816" y="119821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075816" y="157158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075816" y="192980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>
                <a:off x="12966" y="2521057"/>
                <a:ext cx="3238066" cy="4133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+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𝑏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6" y="2521057"/>
                <a:ext cx="3238066" cy="41331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3317359" y="2518610"/>
                <a:ext cx="2154116" cy="4133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𝑔</m:t>
                      </m:r>
                      <m:r>
                        <a:rPr lang="en-US" sz="2000" b="0" i="1" smtClean="0"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7359" y="2518610"/>
                <a:ext cx="2154116" cy="413318"/>
              </a:xfrm>
              <a:prstGeom prst="rect">
                <a:avLst/>
              </a:prstGeom>
              <a:blipFill>
                <a:blip r:embed="rId5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5717849" y="2518610"/>
                <a:ext cx="3468194" cy="4133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+2]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= 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+2]</m:t>
                          </m:r>
                        </m:sup>
                      </m:sSup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+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𝑏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+2]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7849" y="2518610"/>
                <a:ext cx="3468194" cy="413318"/>
              </a:xfrm>
              <a:prstGeom prst="rect">
                <a:avLst/>
              </a:prstGeom>
              <a:blipFill>
                <a:blip r:embed="rId6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/>
              <p:cNvSpPr txBox="1"/>
              <p:nvPr/>
            </p:nvSpPr>
            <p:spPr>
              <a:xfrm>
                <a:off x="9401598" y="2518610"/>
                <a:ext cx="2154116" cy="4133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+2]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𝑔</m:t>
                      </m:r>
                      <m:r>
                        <a:rPr lang="en-US" sz="2000" b="0" i="1" smtClean="0"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+2]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1598" y="2518610"/>
                <a:ext cx="2154116" cy="413318"/>
              </a:xfrm>
              <a:prstGeom prst="rect">
                <a:avLst/>
              </a:prstGeom>
              <a:blipFill>
                <a:blip r:embed="rId7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5350445" y="1230117"/>
                <a:ext cx="784317" cy="381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0445" y="1230117"/>
                <a:ext cx="784317" cy="38113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/>
          <p:cNvSpPr txBox="1"/>
          <p:nvPr/>
        </p:nvSpPr>
        <p:spPr>
          <a:xfrm>
            <a:off x="0" y="6592170"/>
            <a:ext cx="5375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entury Schoolbook" charset="0"/>
                <a:ea typeface="Century Schoolbook" charset="0"/>
                <a:cs typeface="Century Schoolbook" charset="0"/>
              </a:rPr>
              <a:t>[He et al., 2015. Deep residual networks for image recognition]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C79DAA62-D654-2145-9DB3-A8344063C78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55292" y="4248549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4" name="Oval 23">
            <a:extLst>
              <a:ext uri="{FF2B5EF4-FFF2-40B4-BE49-F238E27FC236}">
                <a16:creationId xmlns:a16="http://schemas.microsoft.com/office/drawing/2014/main" id="{A3E03CA2-1E91-B64F-B298-1841D13589EC}"/>
              </a:ext>
            </a:extLst>
          </p:cNvPr>
          <p:cNvSpPr/>
          <p:nvPr/>
        </p:nvSpPr>
        <p:spPr>
          <a:xfrm>
            <a:off x="6001576" y="4300275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613BB9E-7202-974E-9511-0A6F9D5A5D49}"/>
              </a:ext>
            </a:extLst>
          </p:cNvPr>
          <p:cNvSpPr/>
          <p:nvPr/>
        </p:nvSpPr>
        <p:spPr>
          <a:xfrm>
            <a:off x="6001576" y="4673644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0626219-4F96-FB4A-A37C-FB34E740E407}"/>
              </a:ext>
            </a:extLst>
          </p:cNvPr>
          <p:cNvSpPr/>
          <p:nvPr/>
        </p:nvSpPr>
        <p:spPr>
          <a:xfrm>
            <a:off x="6001576" y="503186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144FD61-568B-4948-9074-4B31F9F31693}"/>
              </a:ext>
            </a:extLst>
          </p:cNvPr>
          <p:cNvCxnSpPr/>
          <p:nvPr/>
        </p:nvCxnSpPr>
        <p:spPr>
          <a:xfrm flipV="1">
            <a:off x="5367331" y="4791206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C96FB1B7-2D7D-3443-BEC8-7C90F099BDC7}"/>
                  </a:ext>
                </a:extLst>
              </p:cNvPr>
              <p:cNvSpPr txBox="1"/>
              <p:nvPr/>
            </p:nvSpPr>
            <p:spPr>
              <a:xfrm>
                <a:off x="3830480" y="4611362"/>
                <a:ext cx="564706" cy="381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]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C96FB1B7-2D7D-3443-BEC8-7C90F099BD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0480" y="4611362"/>
                <a:ext cx="564706" cy="38113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7F38B82-1FC3-194F-B812-D458F21F7EDF}"/>
                  </a:ext>
                </a:extLst>
              </p:cNvPr>
              <p:cNvSpPr txBox="1"/>
              <p:nvPr/>
            </p:nvSpPr>
            <p:spPr>
              <a:xfrm>
                <a:off x="6767901" y="4606480"/>
                <a:ext cx="784317" cy="381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+2]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7F38B82-1FC3-194F-B812-D458F21F7E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7901" y="4606480"/>
                <a:ext cx="784317" cy="38113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58FA922-C05F-4E4C-A4E1-4E8B97D8287A}"/>
              </a:ext>
            </a:extLst>
          </p:cNvPr>
          <p:cNvCxnSpPr/>
          <p:nvPr/>
        </p:nvCxnSpPr>
        <p:spPr>
          <a:xfrm flipV="1">
            <a:off x="4391159" y="4813483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41093B0-8A6C-084E-B2F7-F934190307FE}"/>
              </a:ext>
            </a:extLst>
          </p:cNvPr>
          <p:cNvCxnSpPr/>
          <p:nvPr/>
        </p:nvCxnSpPr>
        <p:spPr>
          <a:xfrm flipV="1">
            <a:off x="6375433" y="4799841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1543DB9A-FFC0-2348-8A83-0C3108F4E8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920675" y="4249411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5" name="Oval 44">
            <a:extLst>
              <a:ext uri="{FF2B5EF4-FFF2-40B4-BE49-F238E27FC236}">
                <a16:creationId xmlns:a16="http://schemas.microsoft.com/office/drawing/2014/main" id="{A3DD7BE7-93CA-6F4A-9E90-8824E0B83CCC}"/>
              </a:ext>
            </a:extLst>
          </p:cNvPr>
          <p:cNvSpPr/>
          <p:nvPr/>
        </p:nvSpPr>
        <p:spPr>
          <a:xfrm>
            <a:off x="4966959" y="430113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18D50E3-3A8B-4D48-8370-74837AF15B56}"/>
              </a:ext>
            </a:extLst>
          </p:cNvPr>
          <p:cNvSpPr/>
          <p:nvPr/>
        </p:nvSpPr>
        <p:spPr>
          <a:xfrm>
            <a:off x="4966959" y="467450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4EBA559-D80B-2247-AF28-FEC3C9314F83}"/>
              </a:ext>
            </a:extLst>
          </p:cNvPr>
          <p:cNvSpPr/>
          <p:nvPr/>
        </p:nvSpPr>
        <p:spPr>
          <a:xfrm>
            <a:off x="4966959" y="503272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9923EC9-5352-7443-9274-223760CC4551}"/>
                  </a:ext>
                </a:extLst>
              </p:cNvPr>
              <p:cNvSpPr txBox="1"/>
              <p:nvPr/>
            </p:nvSpPr>
            <p:spPr>
              <a:xfrm>
                <a:off x="-30579" y="5623976"/>
                <a:ext cx="3238066" cy="4133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+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𝑏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9923EC9-5352-7443-9274-223760CC45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0579" y="5623976"/>
                <a:ext cx="3238066" cy="413318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027B29E9-B27C-9045-B9CB-1314D712319A}"/>
                  </a:ext>
                </a:extLst>
              </p:cNvPr>
              <p:cNvSpPr txBox="1"/>
              <p:nvPr/>
            </p:nvSpPr>
            <p:spPr>
              <a:xfrm>
                <a:off x="3273814" y="5621529"/>
                <a:ext cx="2154116" cy="4133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𝑔</m:t>
                      </m:r>
                      <m:r>
                        <a:rPr lang="en-US" sz="2000" b="0" i="1" smtClean="0"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027B29E9-B27C-9045-B9CB-1314D71231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814" y="5621529"/>
                <a:ext cx="2154116" cy="413318"/>
              </a:xfrm>
              <a:prstGeom prst="rect">
                <a:avLst/>
              </a:prstGeom>
              <a:blipFill>
                <a:blip r:embed="rId12"/>
                <a:stretch>
                  <a:fillRect b="-12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11FAA5EC-8D63-BF42-AB69-C79D79A8153D}"/>
                  </a:ext>
                </a:extLst>
              </p:cNvPr>
              <p:cNvSpPr txBox="1"/>
              <p:nvPr/>
            </p:nvSpPr>
            <p:spPr>
              <a:xfrm>
                <a:off x="5674304" y="5621529"/>
                <a:ext cx="3468194" cy="4133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+2]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= 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+2]</m:t>
                          </m:r>
                        </m:sup>
                      </m:sSup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+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𝑏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+2]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11FAA5EC-8D63-BF42-AB69-C79D79A81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4304" y="5621529"/>
                <a:ext cx="3468194" cy="413318"/>
              </a:xfrm>
              <a:prstGeom prst="rect">
                <a:avLst/>
              </a:prstGeom>
              <a:blipFill>
                <a:blip r:embed="rId13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A54CCF3-A8F2-4842-9066-F9B400D1B3B1}"/>
                  </a:ext>
                </a:extLst>
              </p:cNvPr>
              <p:cNvSpPr txBox="1"/>
              <p:nvPr/>
            </p:nvSpPr>
            <p:spPr>
              <a:xfrm>
                <a:off x="9358053" y="5621529"/>
                <a:ext cx="2823273" cy="4214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+2]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𝑔</m:t>
                      </m:r>
                      <m:r>
                        <a:rPr lang="en-US" sz="2000" b="0" i="1" smtClean="0"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𝑙</m:t>
                              </m:r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+2</m:t>
                              </m:r>
                            </m:e>
                          </m:d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sup>
                      </m:sSup>
                      <m:r>
                        <a:rPr lang="en-US" sz="20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A54CCF3-A8F2-4842-9066-F9B400D1B3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8053" y="5621529"/>
                <a:ext cx="2823273" cy="421462"/>
              </a:xfrm>
              <a:prstGeom prst="rect">
                <a:avLst/>
              </a:prstGeom>
              <a:blipFill>
                <a:blip r:embed="rId14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09408754-D8DB-A645-93DF-8A49EC291BED}"/>
                  </a:ext>
                </a:extLst>
              </p:cNvPr>
              <p:cNvSpPr txBox="1"/>
              <p:nvPr/>
            </p:nvSpPr>
            <p:spPr>
              <a:xfrm>
                <a:off x="5241588" y="4333036"/>
                <a:ext cx="784317" cy="381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+1]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09408754-D8DB-A645-93DF-8A49EC291B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1588" y="4333036"/>
                <a:ext cx="784317" cy="38113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C3B3FDEB-36CC-5F44-8504-4B7DFAEFF3ED}"/>
              </a:ext>
            </a:extLst>
          </p:cNvPr>
          <p:cNvCxnSpPr>
            <a:cxnSpLocks/>
            <a:endCxn id="23" idx="0"/>
          </p:cNvCxnSpPr>
          <p:nvPr/>
        </p:nvCxnSpPr>
        <p:spPr>
          <a:xfrm flipV="1">
            <a:off x="4587393" y="4248549"/>
            <a:ext cx="1551343" cy="521712"/>
          </a:xfrm>
          <a:prstGeom prst="curvedConnector4">
            <a:avLst>
              <a:gd name="adj1" fmla="val -1172"/>
              <a:gd name="adj2" fmla="val 22519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7F386BA6-F1E0-2140-9233-5DC864E51EB6}"/>
              </a:ext>
            </a:extLst>
          </p:cNvPr>
          <p:cNvSpPr txBox="1"/>
          <p:nvPr/>
        </p:nvSpPr>
        <p:spPr>
          <a:xfrm>
            <a:off x="182571" y="1372894"/>
            <a:ext cx="1098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Plain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53DFCAD-EB33-864A-A0CC-01DA88E25145}"/>
              </a:ext>
            </a:extLst>
          </p:cNvPr>
          <p:cNvSpPr txBox="1"/>
          <p:nvPr/>
        </p:nvSpPr>
        <p:spPr>
          <a:xfrm>
            <a:off x="182571" y="3925383"/>
            <a:ext cx="175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Residual</a:t>
            </a:r>
          </a:p>
        </p:txBody>
      </p:sp>
      <p:sp>
        <p:nvSpPr>
          <p:cNvPr id="64" name="Notched Right Arrow 63">
            <a:extLst>
              <a:ext uri="{FF2B5EF4-FFF2-40B4-BE49-F238E27FC236}">
                <a16:creationId xmlns:a16="http://schemas.microsoft.com/office/drawing/2014/main" id="{B6D549DE-ABEC-144F-9D7B-B1BB0210AF98}"/>
              </a:ext>
            </a:extLst>
          </p:cNvPr>
          <p:cNvSpPr/>
          <p:nvPr/>
        </p:nvSpPr>
        <p:spPr>
          <a:xfrm rot="4657977">
            <a:off x="11059214" y="4720794"/>
            <a:ext cx="992998" cy="533632"/>
          </a:xfrm>
          <a:prstGeom prst="notched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30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3" grpId="0"/>
      <p:bldP spid="26" grpId="0"/>
      <p:bldP spid="32" grpId="0" animBg="1"/>
      <p:bldP spid="33" grpId="0" animBg="1"/>
      <p:bldP spid="34" grpId="0" animBg="1"/>
      <p:bldP spid="35" grpId="0"/>
      <p:bldP spid="36" grpId="0"/>
      <p:bldP spid="37" grpId="0"/>
      <p:bldP spid="38" grpId="0"/>
      <p:bldP spid="20" grpId="0"/>
      <p:bldP spid="24" grpId="0" animBg="1"/>
      <p:bldP spid="27" grpId="0" animBg="1"/>
      <p:bldP spid="30" grpId="0" animBg="1"/>
      <p:bldP spid="40" grpId="0"/>
      <p:bldP spid="41" grpId="0"/>
      <p:bldP spid="45" grpId="0" animBg="1"/>
      <p:bldP spid="46" grpId="0" animBg="1"/>
      <p:bldP spid="47" grpId="0" animBg="1"/>
      <p:bldP spid="48" grpId="0"/>
      <p:bldP spid="49" grpId="0"/>
      <p:bldP spid="50" grpId="0"/>
      <p:bldP spid="51" grpId="0"/>
      <p:bldP spid="5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Lesson 12 - Residual Network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/>
          </p:nvPr>
        </p:nvGraphicFramePr>
        <p:xfrm>
          <a:off x="2304783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1" name="Oval 20"/>
          <p:cNvSpPr/>
          <p:nvPr/>
        </p:nvSpPr>
        <p:spPr>
          <a:xfrm>
            <a:off x="2351067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351067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351067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1819020" y="1895020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293401" y="1645219"/>
                <a:ext cx="43954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latin typeface="Cambria Math" charset="0"/>
                        </a:rPr>
                        <m:t>x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401" y="1645219"/>
                <a:ext cx="439543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0628876" y="1605219"/>
                <a:ext cx="775084" cy="5416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]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8876" y="1605219"/>
                <a:ext cx="775084" cy="54162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/>
          <p:cNvCxnSpPr/>
          <p:nvPr/>
        </p:nvCxnSpPr>
        <p:spPr>
          <a:xfrm flipV="1">
            <a:off x="882890" y="1917297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2755150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Table 40"/>
          <p:cNvGraphicFramePr>
            <a:graphicFrameLocks noGrp="1"/>
          </p:cNvGraphicFramePr>
          <p:nvPr>
            <p:extLst/>
          </p:nvPr>
        </p:nvGraphicFramePr>
        <p:xfrm>
          <a:off x="1352772" y="1353225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2" name="Oval 41"/>
          <p:cNvSpPr/>
          <p:nvPr/>
        </p:nvSpPr>
        <p:spPr>
          <a:xfrm>
            <a:off x="1399056" y="140495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1399056" y="177832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1399056" y="213654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/>
          </p:nvPr>
        </p:nvGraphicFramePr>
        <p:xfrm>
          <a:off x="3213817" y="1353225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6" name="Oval 45"/>
          <p:cNvSpPr/>
          <p:nvPr/>
        </p:nvSpPr>
        <p:spPr>
          <a:xfrm>
            <a:off x="3260101" y="140495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3260101" y="177832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260101" y="213654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3691280" y="1904517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le 49"/>
          <p:cNvGraphicFramePr>
            <a:graphicFrameLocks noGrp="1"/>
          </p:cNvGraphicFramePr>
          <p:nvPr>
            <p:extLst/>
          </p:nvPr>
        </p:nvGraphicFramePr>
        <p:xfrm>
          <a:off x="4168768" y="1353225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1" name="Oval 50"/>
          <p:cNvSpPr/>
          <p:nvPr/>
        </p:nvSpPr>
        <p:spPr>
          <a:xfrm>
            <a:off x="4215052" y="140495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4215052" y="177832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4215052" y="213654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4" name="Straight Arrow Connector 53"/>
          <p:cNvCxnSpPr/>
          <p:nvPr/>
        </p:nvCxnSpPr>
        <p:spPr>
          <a:xfrm flipV="1">
            <a:off x="4627410" y="1904517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5" name="Table 54"/>
          <p:cNvGraphicFramePr>
            <a:graphicFrameLocks noGrp="1"/>
          </p:cNvGraphicFramePr>
          <p:nvPr>
            <p:extLst/>
          </p:nvPr>
        </p:nvGraphicFramePr>
        <p:xfrm>
          <a:off x="5105363" y="1354342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6" name="Oval 55"/>
          <p:cNvSpPr/>
          <p:nvPr/>
        </p:nvSpPr>
        <p:spPr>
          <a:xfrm>
            <a:off x="5151647" y="140606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5151647" y="177943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5151647" y="213765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9" name="Straight Arrow Connector 58"/>
          <p:cNvCxnSpPr/>
          <p:nvPr/>
        </p:nvCxnSpPr>
        <p:spPr>
          <a:xfrm flipV="1">
            <a:off x="5563540" y="1905634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0" name="Table 59"/>
          <p:cNvGraphicFramePr>
            <a:graphicFrameLocks noGrp="1"/>
          </p:cNvGraphicFramePr>
          <p:nvPr>
            <p:extLst/>
          </p:nvPr>
        </p:nvGraphicFramePr>
        <p:xfrm>
          <a:off x="6061740" y="1348191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1" name="Oval 60"/>
          <p:cNvSpPr/>
          <p:nvPr/>
        </p:nvSpPr>
        <p:spPr>
          <a:xfrm>
            <a:off x="6108024" y="139991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6108024" y="177328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6108024" y="213150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4" name="Straight Arrow Connector 63"/>
          <p:cNvCxnSpPr/>
          <p:nvPr/>
        </p:nvCxnSpPr>
        <p:spPr>
          <a:xfrm flipV="1">
            <a:off x="6499670" y="1899483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5" name="Table 64"/>
          <p:cNvGraphicFramePr>
            <a:graphicFrameLocks noGrp="1"/>
          </p:cNvGraphicFramePr>
          <p:nvPr>
            <p:extLst/>
          </p:nvPr>
        </p:nvGraphicFramePr>
        <p:xfrm>
          <a:off x="6976444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6" name="Oval 65"/>
          <p:cNvSpPr/>
          <p:nvPr/>
        </p:nvSpPr>
        <p:spPr>
          <a:xfrm>
            <a:off x="7022728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7022728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7022728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9" name="Straight Arrow Connector 68"/>
          <p:cNvCxnSpPr/>
          <p:nvPr/>
        </p:nvCxnSpPr>
        <p:spPr>
          <a:xfrm flipV="1">
            <a:off x="7435800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0" name="Table 69"/>
          <p:cNvGraphicFramePr>
            <a:graphicFrameLocks noGrp="1"/>
          </p:cNvGraphicFramePr>
          <p:nvPr>
            <p:extLst/>
          </p:nvPr>
        </p:nvGraphicFramePr>
        <p:xfrm>
          <a:off x="7913502" y="1353287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1" name="Oval 70"/>
          <p:cNvSpPr/>
          <p:nvPr/>
        </p:nvSpPr>
        <p:spPr>
          <a:xfrm>
            <a:off x="7959786" y="1405013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7959786" y="177838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7959786" y="2136604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4" name="Straight Arrow Connector 73"/>
          <p:cNvCxnSpPr/>
          <p:nvPr/>
        </p:nvCxnSpPr>
        <p:spPr>
          <a:xfrm flipV="1">
            <a:off x="8371930" y="1904579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5" name="Table 74"/>
          <p:cNvGraphicFramePr>
            <a:graphicFrameLocks noGrp="1"/>
          </p:cNvGraphicFramePr>
          <p:nvPr>
            <p:extLst/>
          </p:nvPr>
        </p:nvGraphicFramePr>
        <p:xfrm>
          <a:off x="8858105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6" name="Oval 75"/>
          <p:cNvSpPr/>
          <p:nvPr/>
        </p:nvSpPr>
        <p:spPr>
          <a:xfrm>
            <a:off x="8904389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8904389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8904389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9" name="Straight Arrow Connector 78"/>
          <p:cNvCxnSpPr/>
          <p:nvPr/>
        </p:nvCxnSpPr>
        <p:spPr>
          <a:xfrm flipV="1">
            <a:off x="9308063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0" name="Table 79"/>
          <p:cNvGraphicFramePr>
            <a:graphicFrameLocks noGrp="1"/>
          </p:cNvGraphicFramePr>
          <p:nvPr>
            <p:extLst/>
          </p:nvPr>
        </p:nvGraphicFramePr>
        <p:xfrm>
          <a:off x="9763014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1" name="Oval 80"/>
          <p:cNvSpPr/>
          <p:nvPr/>
        </p:nvSpPr>
        <p:spPr>
          <a:xfrm>
            <a:off x="9809298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9809298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9809298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4" name="Straight Arrow Connector 83"/>
          <p:cNvCxnSpPr/>
          <p:nvPr/>
        </p:nvCxnSpPr>
        <p:spPr>
          <a:xfrm flipV="1">
            <a:off x="10183155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1139356" y="3032151"/>
            <a:ext cx="3829773" cy="3383273"/>
            <a:chOff x="1139356" y="2775301"/>
            <a:chExt cx="3829773" cy="3383273"/>
          </a:xfrm>
        </p:grpSpPr>
        <p:grpSp>
          <p:nvGrpSpPr>
            <p:cNvPr id="11" name="Group 10"/>
            <p:cNvGrpSpPr/>
            <p:nvPr/>
          </p:nvGrpSpPr>
          <p:grpSpPr>
            <a:xfrm>
              <a:off x="1139356" y="3149749"/>
              <a:ext cx="3829773" cy="3008825"/>
              <a:chOff x="797637" y="2959947"/>
              <a:chExt cx="3829773" cy="3008825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996230" y="2959947"/>
                <a:ext cx="3631180" cy="2808032"/>
                <a:chOff x="1847050" y="3912102"/>
                <a:chExt cx="2321718" cy="1567525"/>
              </a:xfrm>
            </p:grpSpPr>
            <p:cxnSp>
              <p:nvCxnSpPr>
                <p:cNvPr id="85" name="Straight Arrow Connector 84"/>
                <p:cNvCxnSpPr/>
                <p:nvPr/>
              </p:nvCxnSpPr>
              <p:spPr>
                <a:xfrm flipV="1">
                  <a:off x="2015254" y="3912102"/>
                  <a:ext cx="650" cy="1567525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Arrow Connector 85"/>
                <p:cNvCxnSpPr/>
                <p:nvPr/>
              </p:nvCxnSpPr>
              <p:spPr>
                <a:xfrm flipV="1">
                  <a:off x="1847050" y="5330613"/>
                  <a:ext cx="2321718" cy="3388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" name="TextBox 9"/>
              <p:cNvSpPr txBox="1"/>
              <p:nvPr/>
            </p:nvSpPr>
            <p:spPr>
              <a:xfrm>
                <a:off x="2158436" y="5507107"/>
                <a:ext cx="13067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# layers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 rot="16200000">
                <a:off x="-44901" y="3999661"/>
                <a:ext cx="21467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>
                    <a:latin typeface="Century Schoolbook" charset="0"/>
                    <a:ea typeface="Century Schoolbook" charset="0"/>
                    <a:cs typeface="Century Schoolbook" charset="0"/>
                  </a:rPr>
                  <a:t>training </a:t>
                </a:r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error</a:t>
                </a:r>
              </a:p>
            </p:txBody>
          </p:sp>
        </p:grpSp>
        <p:sp>
          <p:nvSpPr>
            <p:cNvPr id="94" name="TextBox 93"/>
            <p:cNvSpPr txBox="1"/>
            <p:nvPr/>
          </p:nvSpPr>
          <p:spPr>
            <a:xfrm>
              <a:off x="2639422" y="2775301"/>
              <a:ext cx="9412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Plain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810650" y="3030285"/>
            <a:ext cx="3829773" cy="3385139"/>
            <a:chOff x="6810650" y="2773435"/>
            <a:chExt cx="3829773" cy="3385139"/>
          </a:xfrm>
        </p:grpSpPr>
        <p:grpSp>
          <p:nvGrpSpPr>
            <p:cNvPr id="88" name="Group 87"/>
            <p:cNvGrpSpPr/>
            <p:nvPr/>
          </p:nvGrpSpPr>
          <p:grpSpPr>
            <a:xfrm>
              <a:off x="6810650" y="3155818"/>
              <a:ext cx="3829773" cy="3002756"/>
              <a:chOff x="797637" y="2959947"/>
              <a:chExt cx="3829773" cy="3002756"/>
            </a:xfrm>
          </p:grpSpPr>
          <p:grpSp>
            <p:nvGrpSpPr>
              <p:cNvPr id="89" name="Group 88"/>
              <p:cNvGrpSpPr/>
              <p:nvPr/>
            </p:nvGrpSpPr>
            <p:grpSpPr>
              <a:xfrm>
                <a:off x="996230" y="2959947"/>
                <a:ext cx="3631180" cy="2808032"/>
                <a:chOff x="1847050" y="3912102"/>
                <a:chExt cx="2321718" cy="1567525"/>
              </a:xfrm>
            </p:grpSpPr>
            <p:cxnSp>
              <p:nvCxnSpPr>
                <p:cNvPr id="92" name="Straight Arrow Connector 91"/>
                <p:cNvCxnSpPr/>
                <p:nvPr/>
              </p:nvCxnSpPr>
              <p:spPr>
                <a:xfrm flipV="1">
                  <a:off x="2015254" y="3912102"/>
                  <a:ext cx="650" cy="1567525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Arrow Connector 92"/>
                <p:cNvCxnSpPr/>
                <p:nvPr/>
              </p:nvCxnSpPr>
              <p:spPr>
                <a:xfrm flipV="1">
                  <a:off x="1847050" y="5330613"/>
                  <a:ext cx="2321718" cy="3388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0" name="TextBox 89"/>
              <p:cNvSpPr txBox="1"/>
              <p:nvPr/>
            </p:nvSpPr>
            <p:spPr>
              <a:xfrm>
                <a:off x="2158436" y="5501038"/>
                <a:ext cx="13067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# layers</a:t>
                </a: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 rot="16200000">
                <a:off x="-44901" y="3999661"/>
                <a:ext cx="21467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>
                    <a:latin typeface="Century Schoolbook" charset="0"/>
                    <a:ea typeface="Century Schoolbook" charset="0"/>
                    <a:cs typeface="Century Schoolbook" charset="0"/>
                  </a:rPr>
                  <a:t>training </a:t>
                </a:r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error</a:t>
                </a:r>
              </a:p>
            </p:txBody>
          </p:sp>
        </p:grpSp>
        <p:sp>
          <p:nvSpPr>
            <p:cNvPr id="95" name="TextBox 94"/>
            <p:cNvSpPr txBox="1"/>
            <p:nvPr/>
          </p:nvSpPr>
          <p:spPr>
            <a:xfrm>
              <a:off x="8210722" y="2773435"/>
              <a:ext cx="12282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latin typeface="Century Schoolbook" charset="0"/>
                  <a:ea typeface="Century Schoolbook" charset="0"/>
                  <a:cs typeface="Century Schoolbook" charset="0"/>
                </a:rPr>
                <a:t>ResNet</a:t>
              </a:r>
              <a:endParaRPr lang="en-US" sz="24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59105B44-13A4-416C-949D-C6534B6217E7}"/>
              </a:ext>
            </a:extLst>
          </p:cNvPr>
          <p:cNvSpPr txBox="1"/>
          <p:nvPr/>
        </p:nvSpPr>
        <p:spPr>
          <a:xfrm>
            <a:off x="0" y="6592170"/>
            <a:ext cx="5375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entury Schoolbook" charset="0"/>
                <a:ea typeface="Century Schoolbook" charset="0"/>
                <a:cs typeface="Century Schoolbook" charset="0"/>
              </a:rPr>
              <a:t>[He et al., 2015. Deep residual networks for image recognition]</a:t>
            </a:r>
          </a:p>
        </p:txBody>
      </p:sp>
      <p:cxnSp>
        <p:nvCxnSpPr>
          <p:cNvPr id="96" name="Curved Connector 95">
            <a:extLst>
              <a:ext uri="{FF2B5EF4-FFF2-40B4-BE49-F238E27FC236}">
                <a16:creationId xmlns:a16="http://schemas.microsoft.com/office/drawing/2014/main" id="{8F30420C-E1E7-EF46-A8B6-1B2B5A5F5DA7}"/>
              </a:ext>
            </a:extLst>
          </p:cNvPr>
          <p:cNvCxnSpPr>
            <a:cxnSpLocks/>
            <a:endCxn id="20" idx="0"/>
          </p:cNvCxnSpPr>
          <p:nvPr/>
        </p:nvCxnSpPr>
        <p:spPr>
          <a:xfrm flipV="1">
            <a:off x="1046643" y="1352363"/>
            <a:ext cx="1441584" cy="542657"/>
          </a:xfrm>
          <a:prstGeom prst="curvedConnector4">
            <a:avLst>
              <a:gd name="adj1" fmla="val 1728"/>
              <a:gd name="adj2" fmla="val 19929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>
            <a:extLst>
              <a:ext uri="{FF2B5EF4-FFF2-40B4-BE49-F238E27FC236}">
                <a16:creationId xmlns:a16="http://schemas.microsoft.com/office/drawing/2014/main" id="{FCB05EF3-B1C3-D447-A077-CE91FFF78287}"/>
              </a:ext>
            </a:extLst>
          </p:cNvPr>
          <p:cNvCxnSpPr>
            <a:cxnSpLocks/>
          </p:cNvCxnSpPr>
          <p:nvPr/>
        </p:nvCxnSpPr>
        <p:spPr>
          <a:xfrm flipV="1">
            <a:off x="2962645" y="1361095"/>
            <a:ext cx="1441584" cy="542657"/>
          </a:xfrm>
          <a:prstGeom prst="curvedConnector4">
            <a:avLst>
              <a:gd name="adj1" fmla="val 1728"/>
              <a:gd name="adj2" fmla="val 19929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urved Connector 98">
            <a:extLst>
              <a:ext uri="{FF2B5EF4-FFF2-40B4-BE49-F238E27FC236}">
                <a16:creationId xmlns:a16="http://schemas.microsoft.com/office/drawing/2014/main" id="{739C3417-D952-9440-B66C-649697E281CE}"/>
              </a:ext>
            </a:extLst>
          </p:cNvPr>
          <p:cNvCxnSpPr>
            <a:cxnSpLocks/>
          </p:cNvCxnSpPr>
          <p:nvPr/>
        </p:nvCxnSpPr>
        <p:spPr>
          <a:xfrm flipV="1">
            <a:off x="4860029" y="1343325"/>
            <a:ext cx="1441584" cy="542657"/>
          </a:xfrm>
          <a:prstGeom prst="curvedConnector4">
            <a:avLst>
              <a:gd name="adj1" fmla="val 1728"/>
              <a:gd name="adj2" fmla="val 19929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99F3AC06-343A-3C40-9E60-67D366AA1467}"/>
              </a:ext>
            </a:extLst>
          </p:cNvPr>
          <p:cNvCxnSpPr>
            <a:cxnSpLocks/>
          </p:cNvCxnSpPr>
          <p:nvPr/>
        </p:nvCxnSpPr>
        <p:spPr>
          <a:xfrm flipV="1">
            <a:off x="6675741" y="1267954"/>
            <a:ext cx="1441584" cy="542657"/>
          </a:xfrm>
          <a:prstGeom prst="curvedConnector4">
            <a:avLst>
              <a:gd name="adj1" fmla="val 1728"/>
              <a:gd name="adj2" fmla="val 19929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urved Connector 100">
            <a:extLst>
              <a:ext uri="{FF2B5EF4-FFF2-40B4-BE49-F238E27FC236}">
                <a16:creationId xmlns:a16="http://schemas.microsoft.com/office/drawing/2014/main" id="{F53A454F-C6C4-1943-A752-3F0F3911A3DE}"/>
              </a:ext>
            </a:extLst>
          </p:cNvPr>
          <p:cNvCxnSpPr>
            <a:cxnSpLocks/>
          </p:cNvCxnSpPr>
          <p:nvPr/>
        </p:nvCxnSpPr>
        <p:spPr>
          <a:xfrm flipV="1">
            <a:off x="8619384" y="1333890"/>
            <a:ext cx="1441584" cy="542657"/>
          </a:xfrm>
          <a:prstGeom prst="curvedConnector4">
            <a:avLst>
              <a:gd name="adj1" fmla="val 1728"/>
              <a:gd name="adj2" fmla="val 19929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996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C9357-EF4C-7545-BC6E-2DAAFA82E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12 - </a:t>
            </a:r>
            <a:r>
              <a:rPr lang="en-US" dirty="0" err="1"/>
              <a:t>ResNet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D7A3CA-809C-0D41-8DD3-30154B0A2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9981" y="1569243"/>
            <a:ext cx="11663810" cy="470092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61AA7CF-B47E-C64C-B3B9-C02D9F6173B1}"/>
              </a:ext>
            </a:extLst>
          </p:cNvPr>
          <p:cNvSpPr/>
          <p:nvPr/>
        </p:nvSpPr>
        <p:spPr>
          <a:xfrm>
            <a:off x="617764" y="1690688"/>
            <a:ext cx="440872" cy="7929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07738E-3A9A-7249-A647-735FB8969282}"/>
              </a:ext>
            </a:extLst>
          </p:cNvPr>
          <p:cNvSpPr/>
          <p:nvPr/>
        </p:nvSpPr>
        <p:spPr>
          <a:xfrm>
            <a:off x="11503740" y="1294210"/>
            <a:ext cx="440872" cy="7929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6170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</p:spPr>
            <p:txBody>
              <a:bodyPr anchor="t"/>
              <a:lstStyle/>
              <a:p>
                <a:r>
                  <a:rPr lang="en-US" dirty="0"/>
                  <a:t>Lesson 12 - Why does a 1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/>
                  <a:t> 1 convolution do?</a:t>
                </a:r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  <a:blipFill>
                <a:blip r:embed="rId3"/>
                <a:stretch>
                  <a:fillRect l="-1885" t="-122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976923" y="1198953"/>
          <a:ext cx="221644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5145088" y="2126053"/>
          <a:ext cx="36257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5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8582747" y="1196413"/>
          <a:ext cx="221644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949455" y="2047323"/>
                <a:ext cx="43954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∗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9455" y="2047323"/>
                <a:ext cx="439543" cy="5232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6778145" y="2055419"/>
                <a:ext cx="534121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8145" y="2055419"/>
                <a:ext cx="534121" cy="52322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582747" y="3794301"/>
          <a:ext cx="221644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Cube 6"/>
          <p:cNvSpPr/>
          <p:nvPr/>
        </p:nvSpPr>
        <p:spPr>
          <a:xfrm>
            <a:off x="982954" y="3976576"/>
            <a:ext cx="2210411" cy="2127826"/>
          </a:xfrm>
          <a:prstGeom prst="cube">
            <a:avLst>
              <a:gd name="adj" fmla="val 461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ube 10"/>
          <p:cNvSpPr/>
          <p:nvPr/>
        </p:nvSpPr>
        <p:spPr>
          <a:xfrm>
            <a:off x="4689516" y="4135960"/>
            <a:ext cx="1636297" cy="1541722"/>
          </a:xfrm>
          <a:prstGeom prst="cube">
            <a:avLst>
              <a:gd name="adj" fmla="val 78175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ube 11"/>
          <p:cNvSpPr/>
          <p:nvPr/>
        </p:nvSpPr>
        <p:spPr>
          <a:xfrm>
            <a:off x="1360331" y="4306185"/>
            <a:ext cx="1449625" cy="1319752"/>
          </a:xfrm>
          <a:prstGeom prst="cube">
            <a:avLst>
              <a:gd name="adj" fmla="val 77056"/>
            </a:avLst>
          </a:prstGeom>
          <a:solidFill>
            <a:srgbClr val="FFFF00">
              <a:alpha val="79000"/>
            </a:srgbClr>
          </a:solidFill>
          <a:ln>
            <a:solidFill>
              <a:schemeClr val="tx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3949455" y="4645211"/>
                <a:ext cx="43954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∗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9455" y="4645211"/>
                <a:ext cx="439543" cy="52322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6778145" y="4645211"/>
                <a:ext cx="534121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8145" y="4645211"/>
                <a:ext cx="534121" cy="523220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740337" y="3442440"/>
                <a:ext cx="8531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6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/>
                  <a:t> 6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0337" y="3442440"/>
                <a:ext cx="853119" cy="461665"/>
              </a:xfrm>
              <a:prstGeom prst="rect">
                <a:avLst/>
              </a:prstGeom>
              <a:blipFill rotWithShape="0">
                <a:blip r:embed="rId8"/>
                <a:stretch>
                  <a:fillRect l="-10714" t="-10667" r="-10714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1406111" y="6094418"/>
                <a:ext cx="152157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6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/>
                  <a:t> 6</a:t>
                </a:r>
                <a:r>
                  <a:rPr lang="en-US" sz="2400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/>
                  <a:t> 32</a:t>
                </a: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6111" y="6094418"/>
                <a:ext cx="1521570" cy="461665"/>
              </a:xfrm>
              <a:prstGeom prst="rect">
                <a:avLst/>
              </a:prstGeom>
              <a:blipFill rotWithShape="0">
                <a:blip r:embed="rId9"/>
                <a:stretch>
                  <a:fillRect l="-6426" t="-10667" r="-5221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4746879" y="6094417"/>
                <a:ext cx="152157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1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/>
                  <a:t> 1</a:t>
                </a:r>
                <a:r>
                  <a:rPr lang="en-US" sz="2400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/>
                  <a:t> 32</a:t>
                </a: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6879" y="6094417"/>
                <a:ext cx="1521570" cy="461665"/>
              </a:xfrm>
              <a:prstGeom prst="rect">
                <a:avLst/>
              </a:prstGeom>
              <a:blipFill rotWithShape="0">
                <a:blip r:embed="rId10"/>
                <a:stretch>
                  <a:fillRect l="-6426" t="-10667" r="-5221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8586724" y="6108041"/>
                <a:ext cx="22813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6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/>
                  <a:t> 6</a:t>
                </a:r>
                <a:r>
                  <a:rPr lang="en-US" sz="2400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/>
                  <a:t> # </a:t>
                </a:r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filters</a:t>
                </a:r>
                <a:endParaRPr lang="en-US" sz="2400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6724" y="6108041"/>
                <a:ext cx="2281394" cy="461665"/>
              </a:xfrm>
              <a:prstGeom prst="rect">
                <a:avLst/>
              </a:prstGeom>
              <a:blipFill rotWithShape="0">
                <a:blip r:embed="rId11"/>
                <a:stretch>
                  <a:fillRect l="-4278" t="-13158" r="-347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/>
          <p:cNvSpPr txBox="1"/>
          <p:nvPr/>
        </p:nvSpPr>
        <p:spPr>
          <a:xfrm>
            <a:off x="-10274" y="6561348"/>
            <a:ext cx="37818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[Lin et al., 2013. Network in network]</a:t>
            </a:r>
          </a:p>
        </p:txBody>
      </p:sp>
    </p:spTree>
    <p:extLst>
      <p:ext uri="{BB962C8B-B14F-4D97-AF65-F5344CB8AC3E}">
        <p14:creationId xmlns:p14="http://schemas.microsoft.com/office/powerpoint/2010/main" val="735178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  <p:bldP spid="13" grpId="0"/>
      <p:bldP spid="14" grpId="0"/>
      <p:bldP spid="15" grpId="0"/>
      <p:bldP spid="17" grpId="0"/>
      <p:bldP spid="18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</p:spPr>
            <p:txBody>
              <a:bodyPr anchor="t"/>
              <a:lstStyle/>
              <a:p>
                <a:r>
                  <a:rPr lang="en-US" dirty="0"/>
                  <a:t>Lesson 12 - Using 1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/>
                  <a:t>1 convolutions</a:t>
                </a:r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  <a:blipFill>
                <a:blip r:embed="rId3"/>
                <a:stretch>
                  <a:fillRect l="-1885" t="-122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ube 6"/>
          <p:cNvSpPr/>
          <p:nvPr/>
        </p:nvSpPr>
        <p:spPr>
          <a:xfrm>
            <a:off x="2514042" y="2332517"/>
            <a:ext cx="2210411" cy="2127826"/>
          </a:xfrm>
          <a:prstGeom prst="cube">
            <a:avLst>
              <a:gd name="adj" fmla="val 563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290610" y="3278815"/>
            <a:ext cx="157802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be 16"/>
          <p:cNvSpPr/>
          <p:nvPr/>
        </p:nvSpPr>
        <p:spPr>
          <a:xfrm>
            <a:off x="7434789" y="2668132"/>
            <a:ext cx="1591393" cy="1456595"/>
          </a:xfrm>
          <a:prstGeom prst="cube">
            <a:avLst>
              <a:gd name="adj" fmla="val 439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2625224" y="4560191"/>
                <a:ext cx="198804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28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/>
                  <a:t> 28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/>
                  <a:t> 192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5224" y="4560191"/>
                <a:ext cx="1988045" cy="461665"/>
              </a:xfrm>
              <a:prstGeom prst="rect">
                <a:avLst/>
              </a:prstGeom>
              <a:blipFill>
                <a:blip r:embed="rId4"/>
                <a:stretch>
                  <a:fillRect l="-4459" t="-5405" r="-3822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7236462" y="4229510"/>
                <a:ext cx="18325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28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/>
                  <a:t> 28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/>
                  <a:t> 32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6462" y="4229510"/>
                <a:ext cx="1832553" cy="461665"/>
              </a:xfrm>
              <a:prstGeom prst="rect">
                <a:avLst/>
              </a:prstGeom>
              <a:blipFill>
                <a:blip r:embed="rId5"/>
                <a:stretch>
                  <a:fillRect l="-4828" t="-5405" r="-4138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626773" y="2437299"/>
            <a:ext cx="1016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entury Schoolbook" charset="0"/>
                <a:ea typeface="Century Schoolbook" charset="0"/>
                <a:cs typeface="Century Schoolbook" charset="0"/>
              </a:rPr>
              <a:t>ReLU</a:t>
            </a:r>
            <a:endParaRPr lang="en-US" sz="24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4719411" y="3532030"/>
                <a:ext cx="2452916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CONV 1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dirty="0">
                    <a:latin typeface="Century Schoolbook" charset="0"/>
                  </a:rPr>
                  <a:t>1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000" dirty="0">
                    <a:latin typeface="Century Schoolbook" charset="0"/>
                  </a:rPr>
                  <a:t> 192 </a:t>
                </a:r>
                <a:endParaRPr lang="en-US" sz="20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  <a:p>
                <a:pPr algn="ctr"/>
                <a:r>
                  <a:rPr lang="en-US" sz="2400" dirty="0"/>
                  <a:t>32</a:t>
                </a: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9411" y="3532030"/>
                <a:ext cx="2452916" cy="769441"/>
              </a:xfrm>
              <a:prstGeom prst="rect">
                <a:avLst/>
              </a:prstGeom>
              <a:blipFill>
                <a:blip r:embed="rId6"/>
                <a:stretch>
                  <a:fillRect l="-2591" t="-4839" r="-1554" b="-14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060CFCFA-44EF-4A31-953F-21E59BC7AFAD}"/>
              </a:ext>
            </a:extLst>
          </p:cNvPr>
          <p:cNvSpPr txBox="1"/>
          <p:nvPr/>
        </p:nvSpPr>
        <p:spPr>
          <a:xfrm>
            <a:off x="-10274" y="6561348"/>
            <a:ext cx="37818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[Lin et al., 2013. Network in network]</a:t>
            </a:r>
          </a:p>
        </p:txBody>
      </p:sp>
    </p:spTree>
    <p:extLst>
      <p:ext uri="{BB962C8B-B14F-4D97-AF65-F5344CB8AC3E}">
        <p14:creationId xmlns:p14="http://schemas.microsoft.com/office/powerpoint/2010/main" val="26585805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ube 28"/>
          <p:cNvSpPr/>
          <p:nvPr/>
        </p:nvSpPr>
        <p:spPr>
          <a:xfrm>
            <a:off x="9328319" y="1599863"/>
            <a:ext cx="1637789" cy="1423716"/>
          </a:xfrm>
          <a:prstGeom prst="cube">
            <a:avLst>
              <a:gd name="adj" fmla="val 2744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Lesson 12 - Motivation for inception network</a:t>
            </a:r>
          </a:p>
        </p:txBody>
      </p:sp>
      <p:sp>
        <p:nvSpPr>
          <p:cNvPr id="3" name="Cube 2"/>
          <p:cNvSpPr/>
          <p:nvPr/>
        </p:nvSpPr>
        <p:spPr>
          <a:xfrm>
            <a:off x="502481" y="1508443"/>
            <a:ext cx="2766060" cy="2663190"/>
          </a:xfrm>
          <a:prstGeom prst="cube">
            <a:avLst>
              <a:gd name="adj" fmla="val 524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91488" y="4234575"/>
                <a:ext cx="21643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192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488" y="4234575"/>
                <a:ext cx="2164375" cy="461665"/>
              </a:xfrm>
              <a:prstGeom prst="rect">
                <a:avLst/>
              </a:prstGeom>
              <a:blipFill rotWithShape="0">
                <a:blip r:embed="rId3"/>
                <a:stretch>
                  <a:fillRect l="-4225" t="-10667" r="-3944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reeform 6"/>
          <p:cNvSpPr/>
          <p:nvPr/>
        </p:nvSpPr>
        <p:spPr>
          <a:xfrm>
            <a:off x="3383280" y="1508443"/>
            <a:ext cx="1143000" cy="1063307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4641019" y="1292849"/>
                <a:ext cx="278634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1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192 </a:t>
                </a:r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(64) </a:t>
                </a: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1019" y="1292849"/>
                <a:ext cx="2786340" cy="523220"/>
              </a:xfrm>
              <a:prstGeom prst="rect">
                <a:avLst/>
              </a:prstGeom>
              <a:blipFill>
                <a:blip r:embed="rId4"/>
                <a:stretch>
                  <a:fillRect l="-4072" t="-14286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Freeform 9"/>
          <p:cNvSpPr/>
          <p:nvPr/>
        </p:nvSpPr>
        <p:spPr>
          <a:xfrm>
            <a:off x="3378003" y="2548889"/>
            <a:ext cx="1148277" cy="350193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4641018" y="2272757"/>
                <a:ext cx="2794355" cy="8309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3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3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192 </a:t>
                </a:r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(128)</a:t>
                </a:r>
              </a:p>
              <a:p>
                <a:pPr algn="ctr"/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same</a:t>
                </a:r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1018" y="2272757"/>
                <a:ext cx="2794355" cy="830997"/>
              </a:xfrm>
              <a:prstGeom prst="rect">
                <a:avLst/>
              </a:prstGeom>
              <a:blipFill>
                <a:blip r:embed="rId5"/>
                <a:stretch>
                  <a:fillRect l="-3620" t="-9091" r="-1810" b="-12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Freeform 11"/>
          <p:cNvSpPr/>
          <p:nvPr/>
        </p:nvSpPr>
        <p:spPr>
          <a:xfrm flipV="1">
            <a:off x="3378003" y="3141341"/>
            <a:ext cx="1148278" cy="383124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4706777" y="3207998"/>
                <a:ext cx="2651688" cy="8309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5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5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192 </a:t>
                </a:r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(32)</a:t>
                </a:r>
              </a:p>
              <a:p>
                <a:pPr algn="ctr"/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same </a:t>
                </a:r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6777" y="3207998"/>
                <a:ext cx="2651688" cy="830997"/>
              </a:xfrm>
              <a:prstGeom prst="rect">
                <a:avLst/>
              </a:prstGeom>
              <a:blipFill>
                <a:blip r:embed="rId6"/>
                <a:stretch>
                  <a:fillRect l="-4306" t="-9091" r="-1914" b="-106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Freeform 13"/>
          <p:cNvSpPr/>
          <p:nvPr/>
        </p:nvSpPr>
        <p:spPr>
          <a:xfrm flipV="1">
            <a:off x="3378003" y="3347675"/>
            <a:ext cx="1148277" cy="1068694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491014" y="4232573"/>
            <a:ext cx="16898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Century Schoolbook" charset="0"/>
                <a:ea typeface="Century Schoolbook" charset="0"/>
                <a:cs typeface="Century Schoolbook" charset="0"/>
              </a:rPr>
              <a:t>MAX-POOL </a:t>
            </a:r>
          </a:p>
          <a:p>
            <a:pPr algn="ctr"/>
            <a:r>
              <a:rPr lang="en-US" sz="2000" dirty="0">
                <a:latin typeface="Century Schoolbook" charset="0"/>
                <a:ea typeface="Century Schoolbook" charset="0"/>
                <a:cs typeface="Century Schoolbook" charset="0"/>
              </a:rPr>
              <a:t>same</a:t>
            </a:r>
          </a:p>
          <a:p>
            <a:pPr algn="ctr"/>
            <a:r>
              <a:rPr lang="en-US" sz="2000" dirty="0">
                <a:latin typeface="Century Schoolbook" charset="0"/>
                <a:ea typeface="Century Schoolbook" charset="0"/>
                <a:cs typeface="Century Schoolbook" charset="0"/>
              </a:rPr>
              <a:t>s=1</a:t>
            </a:r>
          </a:p>
        </p:txBody>
      </p:sp>
      <p:sp>
        <p:nvSpPr>
          <p:cNvPr id="16" name="Freeform 15"/>
          <p:cNvSpPr/>
          <p:nvPr/>
        </p:nvSpPr>
        <p:spPr>
          <a:xfrm rot="4680142">
            <a:off x="8045654" y="522932"/>
            <a:ext cx="772259" cy="2206870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 rot="20905467" flipV="1">
            <a:off x="7425432" y="2313448"/>
            <a:ext cx="1528943" cy="55902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7427358" y="2667602"/>
            <a:ext cx="1019101" cy="585063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 rot="5400000" flipH="1">
            <a:off x="7067557" y="3613814"/>
            <a:ext cx="768410" cy="990575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ube 26"/>
          <p:cNvSpPr/>
          <p:nvPr/>
        </p:nvSpPr>
        <p:spPr>
          <a:xfrm>
            <a:off x="8763023" y="1981733"/>
            <a:ext cx="1819201" cy="1616240"/>
          </a:xfrm>
          <a:prstGeom prst="cube">
            <a:avLst>
              <a:gd name="adj" fmla="val 3583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0232951" y="318073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128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615163" y="378131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32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824515" y="361349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32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 rot="10800000" flipV="1">
            <a:off x="10768799" y="2671554"/>
            <a:ext cx="485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64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096410" y="8304637"/>
            <a:ext cx="8085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the colors are intended to correspond to the stacked </a:t>
            </a:r>
            <a:r>
              <a:rPr lang="en-US"/>
              <a:t>small hand drawn cube </a:t>
            </a:r>
          </a:p>
        </p:txBody>
      </p:sp>
      <p:sp>
        <p:nvSpPr>
          <p:cNvPr id="28" name="Cube 27"/>
          <p:cNvSpPr/>
          <p:nvPr/>
        </p:nvSpPr>
        <p:spPr>
          <a:xfrm>
            <a:off x="8565210" y="2553587"/>
            <a:ext cx="1444313" cy="1244573"/>
          </a:xfrm>
          <a:prstGeom prst="cube">
            <a:avLst>
              <a:gd name="adj" fmla="val 16332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6" name="Cube 25"/>
          <p:cNvSpPr/>
          <p:nvPr/>
        </p:nvSpPr>
        <p:spPr>
          <a:xfrm>
            <a:off x="8354291" y="2764750"/>
            <a:ext cx="1468657" cy="1215093"/>
          </a:xfrm>
          <a:prstGeom prst="cube">
            <a:avLst>
              <a:gd name="adj" fmla="val 16602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669915" y="397157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28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8005314" y="3319953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28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2392" y="6460018"/>
            <a:ext cx="52902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Szegedy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 al. 2014. Going deeper with convolutions]</a:t>
            </a:r>
          </a:p>
        </p:txBody>
      </p:sp>
    </p:spTree>
    <p:extLst>
      <p:ext uri="{BB962C8B-B14F-4D97-AF65-F5344CB8AC3E}">
        <p14:creationId xmlns:p14="http://schemas.microsoft.com/office/powerpoint/2010/main" val="1489244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" grpId="0" animBg="1"/>
      <p:bldP spid="4" grpId="0"/>
      <p:bldP spid="7" grpId="0" animBg="1"/>
      <p:bldP spid="9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16" grpId="0" animBg="1"/>
      <p:bldP spid="17" grpId="0" animBg="1"/>
      <p:bldP spid="18" grpId="0" animBg="1"/>
      <p:bldP spid="21" grpId="0" animBg="1"/>
      <p:bldP spid="27" grpId="0" animBg="1"/>
      <p:bldP spid="30" grpId="0"/>
      <p:bldP spid="31" grpId="0"/>
      <p:bldP spid="32" grpId="0"/>
      <p:bldP spid="33" grpId="0"/>
      <p:bldP spid="28" grpId="0" animBg="1"/>
      <p:bldP spid="26" grpId="0" animBg="1"/>
      <p:bldP spid="36" grpId="0"/>
      <p:bldP spid="3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Lesson 12 - The problem of computational cost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05007" y="4132035"/>
                <a:ext cx="21643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192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007" y="4132035"/>
                <a:ext cx="2164375" cy="461665"/>
              </a:xfrm>
              <a:prstGeom prst="rect">
                <a:avLst/>
              </a:prstGeom>
              <a:blipFill rotWithShape="0">
                <a:blip r:embed="rId3"/>
                <a:stretch>
                  <a:fillRect l="-4225" t="-10526" r="-3944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ube 4"/>
          <p:cNvSpPr/>
          <p:nvPr/>
        </p:nvSpPr>
        <p:spPr>
          <a:xfrm>
            <a:off x="416000" y="1335668"/>
            <a:ext cx="2766060" cy="2663190"/>
          </a:xfrm>
          <a:prstGeom prst="cube">
            <a:avLst>
              <a:gd name="adj" fmla="val 524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438144" y="2646190"/>
            <a:ext cx="11704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3027735" y="2667263"/>
                <a:ext cx="1991251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CONV</a:t>
                </a:r>
              </a:p>
              <a:p>
                <a:pPr algn="ctr"/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5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 5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192, </a:t>
                </a:r>
              </a:p>
              <a:p>
                <a:pPr algn="ctr"/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same,</a:t>
                </a:r>
              </a:p>
              <a:p>
                <a:pPr algn="ctr"/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32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7735" y="2667263"/>
                <a:ext cx="1991251" cy="1569660"/>
              </a:xfrm>
              <a:prstGeom prst="rect">
                <a:avLst/>
              </a:prstGeom>
              <a:blipFill>
                <a:blip r:embed="rId4"/>
                <a:stretch>
                  <a:fillRect l="-3797" t="-3200" r="-3797" b="-72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ube 8"/>
          <p:cNvSpPr/>
          <p:nvPr/>
        </p:nvSpPr>
        <p:spPr>
          <a:xfrm>
            <a:off x="5236643" y="1816318"/>
            <a:ext cx="2006669" cy="1874665"/>
          </a:xfrm>
          <a:prstGeom prst="cube">
            <a:avLst>
              <a:gd name="adj" fmla="val 378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5323700" y="3768025"/>
                <a:ext cx="1992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 32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3700" y="3768025"/>
                <a:ext cx="1992853" cy="461665"/>
              </a:xfrm>
              <a:prstGeom prst="rect">
                <a:avLst/>
              </a:prstGeom>
              <a:blipFill rotWithShape="0">
                <a:blip r:embed="rId5"/>
                <a:stretch>
                  <a:fillRect l="-4587" t="-10526" r="-4281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A3D87FBA-B3DF-084E-9071-22203A88EE74}"/>
              </a:ext>
            </a:extLst>
          </p:cNvPr>
          <p:cNvSpPr txBox="1"/>
          <p:nvPr/>
        </p:nvSpPr>
        <p:spPr>
          <a:xfrm>
            <a:off x="1485900" y="5500688"/>
            <a:ext cx="6197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# of multiplies:  28 x 28 x 32 x 5 x5 x 192 = 120M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6F32EE-51F2-F540-898C-E0A19C396C78}"/>
              </a:ext>
            </a:extLst>
          </p:cNvPr>
          <p:cNvSpPr txBox="1"/>
          <p:nvPr/>
        </p:nvSpPr>
        <p:spPr>
          <a:xfrm>
            <a:off x="1485900" y="6095530"/>
            <a:ext cx="52608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# parameters:  5 x 5 x 192 x 32 = 153,600</a:t>
            </a:r>
          </a:p>
        </p:txBody>
      </p:sp>
    </p:spTree>
    <p:extLst>
      <p:ext uri="{BB962C8B-B14F-4D97-AF65-F5344CB8AC3E}">
        <p14:creationId xmlns:p14="http://schemas.microsoft.com/office/powerpoint/2010/main" val="102134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8" grpId="0"/>
      <p:bldP spid="9" grpId="0" animBg="1"/>
      <p:bldP spid="10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</p:spPr>
            <p:txBody>
              <a:bodyPr anchor="t"/>
              <a:lstStyle/>
              <a:p>
                <a:r>
                  <a:rPr lang="en-US" dirty="0"/>
                  <a:t>Lesson 12 - Using 1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/>
                  <a:t>1 convolution</a:t>
                </a:r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  <a:blipFill>
                <a:blip r:embed="rId2"/>
                <a:stretch>
                  <a:fillRect l="-1885" t="-122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805007" y="4132035"/>
                <a:ext cx="18309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192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007" y="4132035"/>
                <a:ext cx="1830950" cy="400110"/>
              </a:xfrm>
              <a:prstGeom prst="rect">
                <a:avLst/>
              </a:prstGeom>
              <a:blipFill rotWithShape="0">
                <a:blip r:embed="rId3"/>
                <a:stretch>
                  <a:fillRect l="-3333" t="-9231" r="-3000" b="-2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ube 3"/>
          <p:cNvSpPr/>
          <p:nvPr/>
        </p:nvSpPr>
        <p:spPr>
          <a:xfrm>
            <a:off x="416000" y="1335668"/>
            <a:ext cx="2766060" cy="2663190"/>
          </a:xfrm>
          <a:prstGeom prst="cube">
            <a:avLst>
              <a:gd name="adj" fmla="val 524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438144" y="2646190"/>
            <a:ext cx="11704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180018" y="2667263"/>
                <a:ext cx="1686680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CONV</a:t>
                </a:r>
              </a:p>
              <a:p>
                <a:pPr algn="ctr"/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1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192, </a:t>
                </a:r>
              </a:p>
              <a:p>
                <a:pPr algn="ctr"/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16</a:t>
                </a:r>
              </a:p>
              <a:p>
                <a:pPr algn="ctr"/>
                <a:endParaRPr lang="en-US" sz="20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0018" y="2667263"/>
                <a:ext cx="1686680" cy="1323439"/>
              </a:xfrm>
              <a:prstGeom prst="rect">
                <a:avLst/>
              </a:prstGeom>
              <a:blipFill>
                <a:blip r:embed="rId4"/>
                <a:stretch>
                  <a:fillRect l="-2985" t="-1905" r="-29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ube 6"/>
          <p:cNvSpPr/>
          <p:nvPr/>
        </p:nvSpPr>
        <p:spPr>
          <a:xfrm>
            <a:off x="5315698" y="2007904"/>
            <a:ext cx="1615913" cy="1491493"/>
          </a:xfrm>
          <a:prstGeom prst="cube">
            <a:avLst>
              <a:gd name="adj" fmla="val 230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5291164" y="3499397"/>
                <a:ext cx="168828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16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1164" y="3499397"/>
                <a:ext cx="1688283" cy="400110"/>
              </a:xfrm>
              <a:prstGeom prst="rect">
                <a:avLst/>
              </a:prstGeom>
              <a:blipFill rotWithShape="0">
                <a:blip r:embed="rId5"/>
                <a:stretch>
                  <a:fillRect l="-3971" t="-7576" r="-2888" b="-2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/>
          <p:cNvCxnSpPr/>
          <p:nvPr/>
        </p:nvCxnSpPr>
        <p:spPr>
          <a:xfrm>
            <a:off x="7309880" y="2646190"/>
            <a:ext cx="11704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7123089" y="2667263"/>
                <a:ext cx="1544012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CONV</a:t>
                </a:r>
              </a:p>
              <a:p>
                <a:pPr algn="ctr"/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5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5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16, </a:t>
                </a:r>
              </a:p>
              <a:p>
                <a:pPr algn="ctr"/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32</a:t>
                </a:r>
              </a:p>
              <a:p>
                <a:pPr algn="ctr"/>
                <a:endParaRPr lang="en-US" sz="20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3089" y="2667263"/>
                <a:ext cx="1544012" cy="1323439"/>
              </a:xfrm>
              <a:prstGeom prst="rect">
                <a:avLst/>
              </a:prstGeom>
              <a:blipFill>
                <a:blip r:embed="rId6"/>
                <a:stretch>
                  <a:fillRect l="-3279" t="-1905" r="-32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ube 12"/>
          <p:cNvSpPr/>
          <p:nvPr/>
        </p:nvSpPr>
        <p:spPr>
          <a:xfrm>
            <a:off x="9113085" y="1726729"/>
            <a:ext cx="2020433" cy="1881067"/>
          </a:xfrm>
          <a:prstGeom prst="cube">
            <a:avLst>
              <a:gd name="adj" fmla="val 386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9113085" y="3699452"/>
                <a:ext cx="168828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32</a:t>
                </a: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13085" y="3699452"/>
                <a:ext cx="1688283" cy="400110"/>
              </a:xfrm>
              <a:prstGeom prst="rect">
                <a:avLst/>
              </a:prstGeom>
              <a:blipFill>
                <a:blip r:embed="rId7"/>
                <a:stretch>
                  <a:fillRect l="-3971" t="-9091" r="-2888" b="-2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32456E1F-C53E-D841-9778-ACA67854FFFA}"/>
              </a:ext>
            </a:extLst>
          </p:cNvPr>
          <p:cNvSpPr txBox="1"/>
          <p:nvPr/>
        </p:nvSpPr>
        <p:spPr>
          <a:xfrm>
            <a:off x="1485900" y="5500688"/>
            <a:ext cx="9839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# of multiplies:  (28 x 28 x 16 x 1 x1 x 192)  + (28 x 28 x 32 x 5 x 5 x 16) = 12.4M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1E5E9C-F15B-6A4C-B83C-7DDBAD118DF4}"/>
              </a:ext>
            </a:extLst>
          </p:cNvPr>
          <p:cNvSpPr txBox="1"/>
          <p:nvPr/>
        </p:nvSpPr>
        <p:spPr>
          <a:xfrm>
            <a:off x="1485900" y="6095530"/>
            <a:ext cx="75836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# parameters:  (1 x 1 x 192 x 16) + (5 x 5 x 16 x 32) = 18,899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F4D626-038D-6743-9DBC-1EBBE858AED2}"/>
              </a:ext>
            </a:extLst>
          </p:cNvPr>
          <p:cNvSpPr txBox="1"/>
          <p:nvPr/>
        </p:nvSpPr>
        <p:spPr>
          <a:xfrm>
            <a:off x="7309880" y="828675"/>
            <a:ext cx="19284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Bottleneck layer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9DA19A3-4306-9345-8CB6-E33DF24F7919}"/>
              </a:ext>
            </a:extLst>
          </p:cNvPr>
          <p:cNvCxnSpPr>
            <a:cxnSpLocks/>
          </p:cNvCxnSpPr>
          <p:nvPr/>
        </p:nvCxnSpPr>
        <p:spPr>
          <a:xfrm flipH="1">
            <a:off x="6851432" y="1193806"/>
            <a:ext cx="458448" cy="581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663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6" grpId="0"/>
      <p:bldP spid="7" grpId="0" animBg="1"/>
      <p:bldP spid="8" grpId="0"/>
      <p:bldP spid="12" grpId="0"/>
      <p:bldP spid="13" grpId="0" animBg="1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1EEFE-E8F1-474C-943E-005E16A31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the Deep Learning AMI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3EC572-44DC-874A-8182-83D36926B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21290" y="1825625"/>
            <a:ext cx="7949419" cy="4351338"/>
          </a:xfr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02B77C98-CDDF-2A4D-A3E3-DBFB37AC6027}"/>
              </a:ext>
            </a:extLst>
          </p:cNvPr>
          <p:cNvSpPr/>
          <p:nvPr/>
        </p:nvSpPr>
        <p:spPr>
          <a:xfrm rot="8023793">
            <a:off x="9393594" y="2149454"/>
            <a:ext cx="1567069" cy="69587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589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Lesson 12 - Inception module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1167239" y="3164959"/>
          <a:ext cx="2160025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62681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Previous </a:t>
                      </a:r>
                    </a:p>
                    <a:p>
                      <a:pPr algn="ctr"/>
                      <a:r>
                        <a:rPr lang="en-US" sz="3200" b="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Activation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E96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6532603" y="1012530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1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1 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02525284"/>
                  </p:ext>
                </p:extLst>
              </p:nvPr>
            </p:nvGraphicFramePr>
            <p:xfrm>
              <a:off x="6532603" y="1012530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7" t="-6667" r="-833" b="-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4294734" y="2452054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highlight>
                                <a:srgbClr val="5185EC"/>
                              </a:highlight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1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highlight>
                                    <a:srgbClr val="5185EC"/>
                                  </a:highlight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highlight>
                                <a:srgbClr val="5185EC"/>
                              </a:highlight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1 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64968178"/>
                  </p:ext>
                </p:extLst>
              </p:nvPr>
            </p:nvGraphicFramePr>
            <p:xfrm>
              <a:off x="4294734" y="2452054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418" t="-6667" r="-1255" b="-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6537194" y="2446296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3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3 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20313007"/>
                  </p:ext>
                </p:extLst>
              </p:nvPr>
            </p:nvGraphicFramePr>
            <p:xfrm>
              <a:off x="6537194" y="2446296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418" t="-6667" r="-837" b="-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4294734" y="3880062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1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1</a:t>
                          </a:r>
                          <a:r>
                            <a:rPr lang="en-US" sz="20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</a:t>
                          </a:r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38944866"/>
                  </p:ext>
                </p:extLst>
              </p:nvPr>
            </p:nvGraphicFramePr>
            <p:xfrm>
              <a:off x="4294734" y="3880062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870" t="-6897" r="-870" b="-160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6537193" y="3880062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5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5 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77284701"/>
                  </p:ext>
                </p:extLst>
              </p:nvPr>
            </p:nvGraphicFramePr>
            <p:xfrm>
              <a:off x="6537193" y="3880062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418" t="-6111" r="-837" b="-172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4172847" y="5308070"/>
              <a:ext cx="1697535" cy="10972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9753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5834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MAXPOOL</a:t>
                          </a:r>
                        </a:p>
                        <a:p>
                          <a:pPr algn="ctr"/>
                          <a:r>
                            <a:rPr lang="en-US" sz="24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3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24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3,s</a:t>
                          </a:r>
                          <a:r>
                            <a:rPr lang="en-US" sz="2400" b="0" baseline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</a:t>
                          </a:r>
                          <a:r>
                            <a:rPr lang="en-US" sz="24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= 1</a:t>
                          </a:r>
                        </a:p>
                        <a:p>
                          <a:pPr algn="ctr"/>
                          <a:r>
                            <a:rPr lang="en-US" sz="24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same</a:t>
                          </a: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CC4F4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68655771"/>
                  </p:ext>
                </p:extLst>
              </p:nvPr>
            </p:nvGraphicFramePr>
            <p:xfrm>
              <a:off x="4172847" y="5308070"/>
              <a:ext cx="1697535" cy="10972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9753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7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7"/>
                          <a:stretch>
                            <a:fillRect l="-358" t="-8287" r="-1075" b="-1657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9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6537193" y="5313828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1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1 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1914284"/>
                  </p:ext>
                </p:extLst>
              </p:nvPr>
            </p:nvGraphicFramePr>
            <p:xfrm>
              <a:off x="6537193" y="5313828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8"/>
                          <a:stretch>
                            <a:fillRect l="-418" t="-6077" r="-837" b="-1657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029803" y="3164959"/>
          <a:ext cx="1857216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72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11427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Channel</a:t>
                      </a:r>
                    </a:p>
                    <a:p>
                      <a:pPr algn="ctr"/>
                      <a:r>
                        <a:rPr lang="en-US" sz="3200" b="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Concat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E96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13" name="Straight Arrow Connector 12"/>
          <p:cNvCxnSpPr>
            <a:stCxn id="5" idx="3"/>
            <a:endCxn id="6" idx="1"/>
          </p:cNvCxnSpPr>
          <p:nvPr/>
        </p:nvCxnSpPr>
        <p:spPr>
          <a:xfrm flipV="1">
            <a:off x="5748497" y="2992948"/>
            <a:ext cx="788697" cy="5758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3"/>
            <a:endCxn id="8" idx="1"/>
          </p:cNvCxnSpPr>
          <p:nvPr/>
        </p:nvCxnSpPr>
        <p:spPr>
          <a:xfrm>
            <a:off x="5748497" y="4426714"/>
            <a:ext cx="78869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3"/>
            <a:endCxn id="10" idx="1"/>
          </p:cNvCxnSpPr>
          <p:nvPr/>
        </p:nvCxnSpPr>
        <p:spPr>
          <a:xfrm>
            <a:off x="5870382" y="5856710"/>
            <a:ext cx="666811" cy="377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" idx="3"/>
            <a:endCxn id="11" idx="1"/>
          </p:cNvCxnSpPr>
          <p:nvPr/>
        </p:nvCxnSpPr>
        <p:spPr>
          <a:xfrm>
            <a:off x="7990957" y="2992948"/>
            <a:ext cx="1038846" cy="70541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0" idx="3"/>
            <a:endCxn id="11" idx="1"/>
          </p:cNvCxnSpPr>
          <p:nvPr/>
        </p:nvCxnSpPr>
        <p:spPr>
          <a:xfrm flipV="1">
            <a:off x="7990956" y="3698359"/>
            <a:ext cx="1038847" cy="216212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3"/>
            <a:endCxn id="11" idx="1"/>
          </p:cNvCxnSpPr>
          <p:nvPr/>
        </p:nvCxnSpPr>
        <p:spPr>
          <a:xfrm flipV="1">
            <a:off x="7990956" y="3698359"/>
            <a:ext cx="1038847" cy="72835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3" idx="3"/>
            <a:endCxn id="9" idx="1"/>
          </p:cNvCxnSpPr>
          <p:nvPr/>
        </p:nvCxnSpPr>
        <p:spPr>
          <a:xfrm>
            <a:off x="3327264" y="3698359"/>
            <a:ext cx="845583" cy="215835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22"/>
          <p:cNvSpPr/>
          <p:nvPr/>
        </p:nvSpPr>
        <p:spPr>
          <a:xfrm>
            <a:off x="2131147" y="1522833"/>
            <a:ext cx="4401456" cy="1626886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 w="15875"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>
            <a:stCxn id="3" idx="3"/>
            <a:endCxn id="7" idx="1"/>
          </p:cNvCxnSpPr>
          <p:nvPr/>
        </p:nvCxnSpPr>
        <p:spPr>
          <a:xfrm>
            <a:off x="3327264" y="3698359"/>
            <a:ext cx="967470" cy="72835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" idx="3"/>
            <a:endCxn id="5" idx="1"/>
          </p:cNvCxnSpPr>
          <p:nvPr/>
        </p:nvCxnSpPr>
        <p:spPr>
          <a:xfrm flipV="1">
            <a:off x="3327264" y="2998706"/>
            <a:ext cx="967470" cy="69965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4" idx="3"/>
            <a:endCxn id="11" idx="1"/>
          </p:cNvCxnSpPr>
          <p:nvPr/>
        </p:nvCxnSpPr>
        <p:spPr>
          <a:xfrm>
            <a:off x="7986366" y="1559182"/>
            <a:ext cx="1043437" cy="213917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F5291D6-DC8A-4972-A0A4-A80FAA5592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30524" y="427713"/>
            <a:ext cx="2930107" cy="2212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92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Lesson 12 - Inception network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6612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Szegedy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 al., 2014, Going Deeper with Convolutions]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F7CE3F-518A-4BA2-A887-893D2532D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7479" y="383616"/>
            <a:ext cx="2490749" cy="1400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468210" y="-1728828"/>
            <a:ext cx="3064549" cy="11214375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5153863" y="3848662"/>
            <a:ext cx="4916423" cy="1795280"/>
            <a:chOff x="5393355" y="3848662"/>
            <a:chExt cx="4916423" cy="1795280"/>
          </a:xfrm>
        </p:grpSpPr>
        <p:grpSp>
          <p:nvGrpSpPr>
            <p:cNvPr id="11" name="Group 10"/>
            <p:cNvGrpSpPr/>
            <p:nvPr/>
          </p:nvGrpSpPr>
          <p:grpSpPr>
            <a:xfrm>
              <a:off x="5393355" y="4233023"/>
              <a:ext cx="2472417" cy="1410919"/>
              <a:chOff x="5393355" y="4233023"/>
              <a:chExt cx="2438401" cy="1410919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5393355" y="4245790"/>
                <a:ext cx="2438401" cy="1398152"/>
                <a:chOff x="5393355" y="4245790"/>
                <a:chExt cx="2438401" cy="1398152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5393355" y="4457457"/>
                  <a:ext cx="2438401" cy="1186485"/>
                  <a:chOff x="5393355" y="4457457"/>
                  <a:chExt cx="2438401" cy="1186485"/>
                </a:xfrm>
              </p:grpSpPr>
              <p:pic>
                <p:nvPicPr>
                  <p:cNvPr id="5" name="Picture 4"/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5393355" y="4563224"/>
                    <a:ext cx="2438401" cy="1080718"/>
                  </a:xfrm>
                  <a:prstGeom prst="rect">
                    <a:avLst/>
                  </a:prstGeom>
                </p:spPr>
              </p:pic>
              <p:pic>
                <p:nvPicPr>
                  <p:cNvPr id="9" name="Picture 8"/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6460156" y="4457457"/>
                    <a:ext cx="500875" cy="1080718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7" name="Picture 6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337262" flipV="1">
                  <a:off x="5311024" y="4437412"/>
                  <a:ext cx="483301" cy="100057"/>
                </a:xfrm>
                <a:prstGeom prst="rect">
                  <a:avLst/>
                </a:prstGeom>
              </p:spPr>
            </p:pic>
          </p:grpSp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 flipV="1">
                <a:off x="5506363" y="4233023"/>
                <a:ext cx="45719" cy="141741"/>
              </a:xfrm>
              <a:prstGeom prst="rect">
                <a:avLst/>
              </a:prstGeom>
            </p:spPr>
          </p:pic>
        </p:grpSp>
        <p:grpSp>
          <p:nvGrpSpPr>
            <p:cNvPr id="16" name="Group 15"/>
            <p:cNvGrpSpPr/>
            <p:nvPr/>
          </p:nvGrpSpPr>
          <p:grpSpPr>
            <a:xfrm>
              <a:off x="7837361" y="3848662"/>
              <a:ext cx="2472417" cy="1410919"/>
              <a:chOff x="5393355" y="4233023"/>
              <a:chExt cx="2438401" cy="1410919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5393355" y="4245790"/>
                <a:ext cx="2438401" cy="1398152"/>
                <a:chOff x="5393355" y="4245790"/>
                <a:chExt cx="2438401" cy="1398152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5393355" y="4457457"/>
                  <a:ext cx="2438401" cy="1186485"/>
                  <a:chOff x="5393355" y="4457457"/>
                  <a:chExt cx="2438401" cy="1186485"/>
                </a:xfrm>
              </p:grpSpPr>
              <p:pic>
                <p:nvPicPr>
                  <p:cNvPr id="22" name="Picture 21"/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5393355" y="4563224"/>
                    <a:ext cx="2438401" cy="1080718"/>
                  </a:xfrm>
                  <a:prstGeom prst="rect">
                    <a:avLst/>
                  </a:prstGeom>
                </p:spPr>
              </p:pic>
              <p:pic>
                <p:nvPicPr>
                  <p:cNvPr id="23" name="Picture 22"/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6460156" y="4457457"/>
                    <a:ext cx="500875" cy="1080718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21" name="Picture 20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337262" flipV="1">
                  <a:off x="5311024" y="4437412"/>
                  <a:ext cx="483301" cy="100057"/>
                </a:xfrm>
                <a:prstGeom prst="rect">
                  <a:avLst/>
                </a:prstGeom>
              </p:spPr>
            </p:pic>
          </p:grpSp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 flipV="1">
                <a:off x="5506363" y="4233023"/>
                <a:ext cx="45719" cy="141741"/>
              </a:xfrm>
              <a:prstGeom prst="rect">
                <a:avLst/>
              </a:prstGeom>
            </p:spPr>
          </p:pic>
        </p:grpSp>
      </p:grpSp>
      <p:sp>
        <p:nvSpPr>
          <p:cNvPr id="17" name="Rectangle 16"/>
          <p:cNvSpPr/>
          <p:nvPr/>
        </p:nvSpPr>
        <p:spPr>
          <a:xfrm>
            <a:off x="5867097" y="2884404"/>
            <a:ext cx="1058779" cy="161704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10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09F9A-A9BE-3744-9407-5D6871ADB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12 -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06291-4B33-1344-AFAE-DD32C1332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Distracted Driver notebook</a:t>
            </a:r>
          </a:p>
          <a:p>
            <a:pPr lvl="1"/>
            <a:r>
              <a:rPr lang="en-US" dirty="0"/>
              <a:t>Try different architectures</a:t>
            </a:r>
          </a:p>
        </p:txBody>
      </p:sp>
    </p:spTree>
    <p:extLst>
      <p:ext uri="{BB962C8B-B14F-4D97-AF65-F5344CB8AC3E}">
        <p14:creationId xmlns:p14="http://schemas.microsoft.com/office/powerpoint/2010/main" val="14886270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98D22-9307-B949-B29F-5B92755F3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12 – 15 minute Break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40F7764D-1B38-2546-AF0F-15B40376DE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76616" y="1825625"/>
            <a:ext cx="7238768" cy="4351338"/>
          </a:xfrm>
        </p:spPr>
      </p:pic>
    </p:spTree>
    <p:extLst>
      <p:ext uri="{BB962C8B-B14F-4D97-AF65-F5344CB8AC3E}">
        <p14:creationId xmlns:p14="http://schemas.microsoft.com/office/powerpoint/2010/main" val="4859763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30289" t="36081" r="27586" b="-1"/>
          <a:stretch/>
        </p:blipFill>
        <p:spPr>
          <a:xfrm>
            <a:off x="4930033" y="2055929"/>
            <a:ext cx="2458756" cy="24593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Lesson 13 - Localization and Detection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99194" y="1256975"/>
            <a:ext cx="2980303" cy="3258280"/>
            <a:chOff x="399194" y="1256975"/>
            <a:chExt cx="2980303" cy="3258280"/>
          </a:xfrm>
        </p:grpSpPr>
        <p:sp>
          <p:nvSpPr>
            <p:cNvPr id="6" name="TextBox 5"/>
            <p:cNvSpPr txBox="1"/>
            <p:nvPr/>
          </p:nvSpPr>
          <p:spPr>
            <a:xfrm>
              <a:off x="399194" y="1256975"/>
              <a:ext cx="29803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Image classification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l="30289" t="36081" r="27586" b="-1"/>
            <a:stretch/>
          </p:blipFill>
          <p:spPr>
            <a:xfrm>
              <a:off x="662123" y="2055929"/>
              <a:ext cx="2458756" cy="2459326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4734983" y="1224932"/>
            <a:ext cx="28488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Classification with</a:t>
            </a:r>
          </a:p>
          <a:p>
            <a:pPr algn="ctr"/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localization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364120" y="1256974"/>
            <a:ext cx="15456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Detection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610760" y="3285592"/>
            <a:ext cx="993239" cy="972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265" y="2055929"/>
            <a:ext cx="2459326" cy="2459326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9116291" y="3094181"/>
            <a:ext cx="692727" cy="5449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46328" y="3020292"/>
            <a:ext cx="809772" cy="4618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141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3" grpId="0" animBg="1"/>
      <p:bldP spid="21" grpId="0" animBg="1"/>
      <p:bldP spid="22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Lesson 13 - Classification with localization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3308684" y="2507499"/>
            <a:ext cx="974558" cy="1203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be 10"/>
          <p:cNvSpPr/>
          <p:nvPr/>
        </p:nvSpPr>
        <p:spPr>
          <a:xfrm>
            <a:off x="4529502" y="1684417"/>
            <a:ext cx="1522382" cy="1467403"/>
          </a:xfrm>
          <a:prstGeom prst="cube">
            <a:avLst>
              <a:gd name="adj" fmla="val 391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6224745" y="2507499"/>
            <a:ext cx="974558" cy="1203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7466143" y="2298071"/>
                <a:ext cx="38953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⋯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6143" y="2298071"/>
                <a:ext cx="389530" cy="43088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9229035" y="1842459"/>
          <a:ext cx="320604" cy="12576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5768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4" name="Oval 23"/>
          <p:cNvSpPr/>
          <p:nvPr/>
        </p:nvSpPr>
        <p:spPr>
          <a:xfrm>
            <a:off x="9254964" y="186449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" name="Oval 27"/>
          <p:cNvSpPr/>
          <p:nvPr/>
        </p:nvSpPr>
        <p:spPr>
          <a:xfrm>
            <a:off x="9254964" y="2230624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9" name="Oval 28"/>
          <p:cNvSpPr/>
          <p:nvPr/>
        </p:nvSpPr>
        <p:spPr>
          <a:xfrm>
            <a:off x="9249139" y="279902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9323782" y="2513486"/>
                <a:ext cx="12503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3782" y="2513486"/>
                <a:ext cx="125034" cy="276999"/>
              </a:xfrm>
              <a:prstGeom prst="rect">
                <a:avLst/>
              </a:prstGeom>
              <a:blipFill rotWithShape="0">
                <a:blip r:embed="rId3"/>
                <a:stretch>
                  <a:fillRect l="-42857" r="-38095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" name="Straight Arrow Connector 30"/>
          <p:cNvCxnSpPr/>
          <p:nvPr/>
        </p:nvCxnSpPr>
        <p:spPr>
          <a:xfrm>
            <a:off x="7990551" y="2507499"/>
            <a:ext cx="974558" cy="1203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2033335" y="4535905"/>
            <a:ext cx="2382383" cy="1788272"/>
            <a:chOff x="2033335" y="4535905"/>
            <a:chExt cx="2382383" cy="1788272"/>
          </a:xfrm>
        </p:grpSpPr>
        <p:sp>
          <p:nvSpPr>
            <p:cNvPr id="19" name="TextBox 18"/>
            <p:cNvSpPr txBox="1"/>
            <p:nvPr/>
          </p:nvSpPr>
          <p:spPr>
            <a:xfrm>
              <a:off x="2033335" y="4535905"/>
              <a:ext cx="22284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1 -  pedestrian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33335" y="4978107"/>
              <a:ext cx="11576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2 -  car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033335" y="5420309"/>
              <a:ext cx="22397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3 -  motorcycle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033335" y="5862512"/>
              <a:ext cx="23823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4 -  background</a:t>
              </a: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/>
          <a:srcRect l="30289" t="36081" r="27586" b="-1"/>
          <a:stretch/>
        </p:blipFill>
        <p:spPr>
          <a:xfrm>
            <a:off x="567098" y="1296962"/>
            <a:ext cx="2458756" cy="245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274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Lesson 13 - Defining the target label y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505324" y="1251284"/>
            <a:ext cx="2382383" cy="1788272"/>
            <a:chOff x="2033335" y="4535905"/>
            <a:chExt cx="2382383" cy="1788272"/>
          </a:xfrm>
        </p:grpSpPr>
        <p:sp>
          <p:nvSpPr>
            <p:cNvPr id="19" name="TextBox 18"/>
            <p:cNvSpPr txBox="1"/>
            <p:nvPr/>
          </p:nvSpPr>
          <p:spPr>
            <a:xfrm>
              <a:off x="2033335" y="4535905"/>
              <a:ext cx="22284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1 -  pedestrian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33335" y="4978107"/>
              <a:ext cx="11576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2 -  car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033335" y="5420309"/>
              <a:ext cx="22397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3 -  motorcycle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033335" y="5862512"/>
              <a:ext cx="23823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4 -  background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5251374" y="1222109"/>
                <a:ext cx="6365525" cy="4908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Need to output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,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,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h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,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𝑤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, </m:t>
                    </m:r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class label (1-4)</a:t>
                </a:r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1374" y="1222109"/>
                <a:ext cx="6365525" cy="490840"/>
              </a:xfrm>
              <a:prstGeom prst="rect">
                <a:avLst/>
              </a:prstGeom>
              <a:blipFill rotWithShape="0">
                <a:blip r:embed="rId3"/>
                <a:stretch>
                  <a:fillRect l="-1435" t="-95062" r="-574" b="-1172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4930" r="11163"/>
          <a:stretch/>
        </p:blipFill>
        <p:spPr>
          <a:xfrm>
            <a:off x="9236467" y="1863008"/>
            <a:ext cx="1797978" cy="18012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/>
          <a:srcRect l="30289" t="36081" r="27586" b="-1"/>
          <a:stretch/>
        </p:blipFill>
        <p:spPr>
          <a:xfrm>
            <a:off x="6811764" y="1819489"/>
            <a:ext cx="1844326" cy="184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599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C5401-857B-AC41-99C2-4078C0E8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13 -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541EE-31E3-6F44-86AC-A2CAA98CA2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 Detection notebook</a:t>
            </a:r>
          </a:p>
          <a:p>
            <a:pPr lvl="1"/>
            <a:r>
              <a:rPr lang="en-US" dirty="0"/>
              <a:t>A lot of code</a:t>
            </a:r>
          </a:p>
          <a:p>
            <a:pPr lvl="2"/>
            <a:r>
              <a:rPr lang="en-US" dirty="0"/>
              <a:t>Focus on the parts relevant to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75429913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98D22-9307-B949-B29F-5B92755F3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13 – 15 minute Break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40F7764D-1B38-2546-AF0F-15B40376DE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76616" y="1825625"/>
            <a:ext cx="7238768" cy="4351338"/>
          </a:xfrm>
        </p:spPr>
      </p:pic>
    </p:spTree>
    <p:extLst>
      <p:ext uri="{BB962C8B-B14F-4D97-AF65-F5344CB8AC3E}">
        <p14:creationId xmlns:p14="http://schemas.microsoft.com/office/powerpoint/2010/main" val="1173902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3C806-1A7A-A241-9352-F7F55E1C1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p3.2xlarge -&gt; Review and Launch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CA2F563-E4C2-9140-8751-58A6F027A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20376" y="1825625"/>
            <a:ext cx="6551248" cy="4351338"/>
          </a:xfrm>
        </p:spPr>
      </p:pic>
    </p:spTree>
    <p:extLst>
      <p:ext uri="{BB962C8B-B14F-4D97-AF65-F5344CB8AC3E}">
        <p14:creationId xmlns:p14="http://schemas.microsoft.com/office/powerpoint/2010/main" val="408091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4E9A6-FB56-264D-979B-1BD8FC86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44FE64-7A04-1740-A904-BA6C11138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8638" y="1825625"/>
            <a:ext cx="4894724" cy="4351338"/>
          </a:xfrm>
        </p:spPr>
      </p:pic>
    </p:spTree>
    <p:extLst>
      <p:ext uri="{BB962C8B-B14F-4D97-AF65-F5344CB8AC3E}">
        <p14:creationId xmlns:p14="http://schemas.microsoft.com/office/powerpoint/2010/main" val="2734299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42FBA-0944-0D4C-B706-3887F6EED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Key -&gt; Launch Instance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788270-93DD-F643-9E51-B1EBA4C7AA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11847" y="1825625"/>
            <a:ext cx="4768306" cy="4351338"/>
          </a:xfrm>
        </p:spPr>
      </p:pic>
    </p:spTree>
    <p:extLst>
      <p:ext uri="{BB962C8B-B14F-4D97-AF65-F5344CB8AC3E}">
        <p14:creationId xmlns:p14="http://schemas.microsoft.com/office/powerpoint/2010/main" val="392861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D986A-37AF-9847-A403-225862119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and Launch Instance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FB5522-0599-A44F-8E94-7B3AC61C11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246642"/>
            <a:ext cx="10515600" cy="3509304"/>
          </a:xfrm>
        </p:spPr>
      </p:pic>
    </p:spTree>
    <p:extLst>
      <p:ext uri="{BB962C8B-B14F-4D97-AF65-F5344CB8AC3E}">
        <p14:creationId xmlns:p14="http://schemas.microsoft.com/office/powerpoint/2010/main" val="650692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2099</Words>
  <Application>Microsoft Macintosh PowerPoint</Application>
  <PresentationFormat>Widescreen</PresentationFormat>
  <Paragraphs>571</Paragraphs>
  <Slides>58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4" baseType="lpstr">
      <vt:lpstr>Arial</vt:lpstr>
      <vt:lpstr>Calibri</vt:lpstr>
      <vt:lpstr>Calibri Light</vt:lpstr>
      <vt:lpstr>Cambria Math</vt:lpstr>
      <vt:lpstr>Century Schoolbook</vt:lpstr>
      <vt:lpstr>Office Theme</vt:lpstr>
      <vt:lpstr>Intro to Deep Learning for the Absolute Beginner Lecture 3</vt:lpstr>
      <vt:lpstr>Lesson 9 – Setting up AWS</vt:lpstr>
      <vt:lpstr>Configuring an AWS EC2 instance</vt:lpstr>
      <vt:lpstr>Launch a new Instance</vt:lpstr>
      <vt:lpstr>Select the Deep Learning AMI</vt:lpstr>
      <vt:lpstr>Select p3.2xlarge -&gt; Review and Launch</vt:lpstr>
      <vt:lpstr>Launch</vt:lpstr>
      <vt:lpstr>Download Key -&gt; Launch Instance</vt:lpstr>
      <vt:lpstr>Select and Launch Instance</vt:lpstr>
      <vt:lpstr>Change the permission on the .pem file</vt:lpstr>
      <vt:lpstr>Connect to your Instance</vt:lpstr>
      <vt:lpstr>Your Connected</vt:lpstr>
      <vt:lpstr>Start jupyter notebook server</vt:lpstr>
      <vt:lpstr>Create an ssh tunnel</vt:lpstr>
      <vt:lpstr>Ssh tunnel connected</vt:lpstr>
      <vt:lpstr>Copy login url</vt:lpstr>
      <vt:lpstr>Paste URL into browser</vt:lpstr>
      <vt:lpstr>Notebook running on AWS</vt:lpstr>
      <vt:lpstr>Commands to get Fast.ai installed</vt:lpstr>
      <vt:lpstr>Lesson 9 – Exercise</vt:lpstr>
      <vt:lpstr>Lesson 10 – Improving performance</vt:lpstr>
      <vt:lpstr>Lesson 10 -Tuning is an iterative process</vt:lpstr>
      <vt:lpstr>Lesson 10 - Bias and Variance</vt:lpstr>
      <vt:lpstr>Lesson 10 - Bias and Variance</vt:lpstr>
      <vt:lpstr>Lesson 10 - High bias and high variance</vt:lpstr>
      <vt:lpstr>Lesson 10 – Fixing Bias and Variance problems</vt:lpstr>
      <vt:lpstr>Lesson 10 - Regularization</vt:lpstr>
      <vt:lpstr>Lesson 10 - Dropout regularization</vt:lpstr>
      <vt:lpstr>Lesson 10 - Normalizing data</vt:lpstr>
      <vt:lpstr>Lesson 10 - Why normalize inputs</vt:lpstr>
      <vt:lpstr>Lesson 10 – Batch Normalization</vt:lpstr>
      <vt:lpstr>Lesson 10 - Exercise</vt:lpstr>
      <vt:lpstr>Lesson 10 – 15 minute Break</vt:lpstr>
      <vt:lpstr>Lesson 11 – Multi-label Classification</vt:lpstr>
      <vt:lpstr>Lesson 11 - Exercise</vt:lpstr>
      <vt:lpstr>Lesson 11 – 15 minute Break</vt:lpstr>
      <vt:lpstr>Lesson 12 – CNN Architectures</vt:lpstr>
      <vt:lpstr>Lesson 12 - LeNet - 5</vt:lpstr>
      <vt:lpstr>Lesson 12 - AlexNet</vt:lpstr>
      <vt:lpstr>Lesson 12 - AlexNet – ”Game Changer”</vt:lpstr>
      <vt:lpstr>Lesson 12 - VGG - 16</vt:lpstr>
      <vt:lpstr>Lesson 12 - Residual block</vt:lpstr>
      <vt:lpstr>Lesson 12 - Residual Network</vt:lpstr>
      <vt:lpstr>Lesson 12 - ResNet</vt:lpstr>
      <vt:lpstr>Lesson 12 - Why does a 1 × 1 convolution do?</vt:lpstr>
      <vt:lpstr>Lesson 12 - Using 1×1 convolutions</vt:lpstr>
      <vt:lpstr>Lesson 12 - Motivation for inception network</vt:lpstr>
      <vt:lpstr>Lesson 12 - The problem of computational cost </vt:lpstr>
      <vt:lpstr>Lesson 12 - Using 1×1 convolution</vt:lpstr>
      <vt:lpstr>Lesson 12 - Inception module</vt:lpstr>
      <vt:lpstr>Lesson 12 - Inception network</vt:lpstr>
      <vt:lpstr>Lesson 12 - Exercise</vt:lpstr>
      <vt:lpstr>Lesson 12 – 15 minute Break</vt:lpstr>
      <vt:lpstr>Lesson 13 - Localization and Detection</vt:lpstr>
      <vt:lpstr>Lesson 13 - Classification with localization</vt:lpstr>
      <vt:lpstr>Lesson 13 - Defining the target label y</vt:lpstr>
      <vt:lpstr>Lesson 13 - Exercise</vt:lpstr>
      <vt:lpstr>Lesson 13 – 15 minute Break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Deep Learning for the Absolute Beginner Lecture 3</dc:title>
  <dc:creator>Esteban Joaquin Guillen</dc:creator>
  <cp:lastModifiedBy>Esteban Joaquin Guillen</cp:lastModifiedBy>
  <cp:revision>2</cp:revision>
  <dcterms:created xsi:type="dcterms:W3CDTF">2018-08-20T14:25:44Z</dcterms:created>
  <dcterms:modified xsi:type="dcterms:W3CDTF">2018-08-20T14:27:28Z</dcterms:modified>
</cp:coreProperties>
</file>

<file path=docProps/thumbnail.jpeg>
</file>